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85" r:id="rId4"/>
    <p:sldId id="258" r:id="rId5"/>
    <p:sldId id="288" r:id="rId6"/>
    <p:sldId id="296" r:id="rId7"/>
    <p:sldId id="303" r:id="rId8"/>
    <p:sldId id="287" r:id="rId9"/>
    <p:sldId id="300" r:id="rId10"/>
    <p:sldId id="301" r:id="rId11"/>
    <p:sldId id="302" r:id="rId12"/>
    <p:sldId id="306" r:id="rId13"/>
    <p:sldId id="305" r:id="rId14"/>
    <p:sldId id="308" r:id="rId15"/>
    <p:sldId id="313" r:id="rId16"/>
    <p:sldId id="312" r:id="rId17"/>
    <p:sldId id="309" r:id="rId18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5E7A-49AD-42F3-80C7-7B3E865BE7E7}" type="doc">
      <dgm:prSet loTypeId="urn:microsoft.com/office/officeart/2005/8/layout/matrix3" loCatId="matrix" qsTypeId="urn:microsoft.com/office/officeart/2005/8/quickstyle/3d1" qsCatId="3D" csTypeId="urn:microsoft.com/office/officeart/2005/8/colors/accent1_4" csCatId="accent1" phldr="1"/>
      <dgm:spPr/>
    </dgm:pt>
    <dgm:pt modelId="{E91E9B34-4D15-4CAF-B5BA-7FB4FAAE0E29}">
      <dgm:prSet phldrT="[Texto]"/>
      <dgm:spPr/>
      <dgm:t>
        <a:bodyPr/>
        <a:lstStyle/>
        <a:p>
          <a:r>
            <a:rPr lang="es-EC" spc="-6">
              <a:latin typeface="Calibri"/>
              <a:cs typeface="Calibri"/>
            </a:rPr>
            <a:t>Eficiencia</a:t>
          </a:r>
          <a:endParaRPr lang="es-EC" dirty="0"/>
        </a:p>
      </dgm:t>
    </dgm:pt>
    <dgm:pt modelId="{944F53FC-A692-4176-A489-37849CDC40CA}" type="parTrans" cxnId="{8658BACF-96AA-40C1-BB84-BBEED0B1CD4B}">
      <dgm:prSet/>
      <dgm:spPr/>
      <dgm:t>
        <a:bodyPr/>
        <a:lstStyle/>
        <a:p>
          <a:endParaRPr lang="es-EC"/>
        </a:p>
      </dgm:t>
    </dgm:pt>
    <dgm:pt modelId="{AFF0B345-2439-4CD4-B426-FD0B79286700}" type="sibTrans" cxnId="{8658BACF-96AA-40C1-BB84-BBEED0B1CD4B}">
      <dgm:prSet/>
      <dgm:spPr/>
      <dgm:t>
        <a:bodyPr/>
        <a:lstStyle/>
        <a:p>
          <a:endParaRPr lang="es-EC"/>
        </a:p>
      </dgm:t>
    </dgm:pt>
    <dgm:pt modelId="{AA41DF09-1636-4DEF-AE66-FDEBC335EFD3}">
      <dgm:prSet phldrT="[Texto]" phldr="1"/>
      <dgm:spPr/>
      <dgm:t>
        <a:bodyPr/>
        <a:lstStyle/>
        <a:p>
          <a:endParaRPr lang="es-EC" dirty="0"/>
        </a:p>
      </dgm:t>
    </dgm:pt>
    <dgm:pt modelId="{51602487-90CF-425D-8734-252133328321}" type="parTrans" cxnId="{E5455480-1354-45A7-9B27-21B92ECFBC38}">
      <dgm:prSet/>
      <dgm:spPr/>
      <dgm:t>
        <a:bodyPr/>
        <a:lstStyle/>
        <a:p>
          <a:endParaRPr lang="es-EC"/>
        </a:p>
      </dgm:t>
    </dgm:pt>
    <dgm:pt modelId="{EF8F043A-E2C6-4973-844B-3950E7E250B7}" type="sibTrans" cxnId="{E5455480-1354-45A7-9B27-21B92ECFBC38}">
      <dgm:prSet/>
      <dgm:spPr/>
      <dgm:t>
        <a:bodyPr/>
        <a:lstStyle/>
        <a:p>
          <a:endParaRPr lang="es-EC"/>
        </a:p>
      </dgm:t>
    </dgm:pt>
    <dgm:pt modelId="{C6799872-69B4-4B01-8E96-EA8FA0D7DA00}">
      <dgm:prSet phldrT="[Texto]" phldr="1"/>
      <dgm:spPr/>
      <dgm:t>
        <a:bodyPr/>
        <a:lstStyle/>
        <a:p>
          <a:endParaRPr lang="es-EC"/>
        </a:p>
      </dgm:t>
    </dgm:pt>
    <dgm:pt modelId="{11AAC1F5-1E3E-4328-B919-12FFC3E147CC}" type="parTrans" cxnId="{8F307CA6-E825-4497-9386-E7B240689FAA}">
      <dgm:prSet/>
      <dgm:spPr/>
      <dgm:t>
        <a:bodyPr/>
        <a:lstStyle/>
        <a:p>
          <a:endParaRPr lang="es-EC"/>
        </a:p>
      </dgm:t>
    </dgm:pt>
    <dgm:pt modelId="{133E0701-BCC4-4AAF-A871-2F2D390F3972}" type="sibTrans" cxnId="{8F307CA6-E825-4497-9386-E7B240689FAA}">
      <dgm:prSet/>
      <dgm:spPr/>
      <dgm:t>
        <a:bodyPr/>
        <a:lstStyle/>
        <a:p>
          <a:endParaRPr lang="es-EC"/>
        </a:p>
      </dgm:t>
    </dgm:pt>
    <dgm:pt modelId="{8E4B920E-CD56-4F66-9218-AF627A3BC353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s-EC" spc="-6" dirty="0">
              <a:latin typeface="Calibri"/>
              <a:cs typeface="Calibri"/>
            </a:rPr>
            <a:t>Transparencia</a:t>
          </a:r>
        </a:p>
      </dgm:t>
    </dgm:pt>
    <dgm:pt modelId="{DD8766AB-96D6-45E3-A107-B8E406C8CB22}" type="parTrans" cxnId="{AE4476BA-7E1D-4C17-9577-A750337AC712}">
      <dgm:prSet/>
      <dgm:spPr/>
      <dgm:t>
        <a:bodyPr/>
        <a:lstStyle/>
        <a:p>
          <a:endParaRPr lang="es-EC"/>
        </a:p>
      </dgm:t>
    </dgm:pt>
    <dgm:pt modelId="{F0B63AC8-15AD-4C28-A1D7-39F3F56F1808}" type="sibTrans" cxnId="{AE4476BA-7E1D-4C17-9577-A750337AC712}">
      <dgm:prSet/>
      <dgm:spPr/>
      <dgm:t>
        <a:bodyPr/>
        <a:lstStyle/>
        <a:p>
          <a:endParaRPr lang="es-EC"/>
        </a:p>
      </dgm:t>
    </dgm:pt>
    <dgm:pt modelId="{26119AE8-47A7-4B3C-8141-F058CFFF30C7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s-EC" spc="-6">
              <a:latin typeface="Calibri"/>
              <a:cs typeface="Calibri"/>
            </a:rPr>
            <a:t>Inclusión</a:t>
          </a:r>
          <a:endParaRPr lang="es-EC" spc="-6" dirty="0">
            <a:latin typeface="Calibri"/>
            <a:cs typeface="Calibri"/>
          </a:endParaRPr>
        </a:p>
      </dgm:t>
    </dgm:pt>
    <dgm:pt modelId="{1F30B495-40D7-4D04-A491-C7D70BC03312}" type="parTrans" cxnId="{AA9B26D0-59EC-4D4E-9E01-FAE72F84A6C6}">
      <dgm:prSet/>
      <dgm:spPr/>
      <dgm:t>
        <a:bodyPr/>
        <a:lstStyle/>
        <a:p>
          <a:endParaRPr lang="es-EC"/>
        </a:p>
      </dgm:t>
    </dgm:pt>
    <dgm:pt modelId="{A460D66C-5BC6-474E-B386-C7986C5D2FB3}" type="sibTrans" cxnId="{AA9B26D0-59EC-4D4E-9E01-FAE72F84A6C6}">
      <dgm:prSet/>
      <dgm:spPr/>
      <dgm:t>
        <a:bodyPr/>
        <a:lstStyle/>
        <a:p>
          <a:endParaRPr lang="es-EC"/>
        </a:p>
      </dgm:t>
    </dgm:pt>
    <dgm:pt modelId="{65BD231F-6EF3-40CF-A73D-ACD4FCB0A625}">
      <dgm:prSet/>
      <dgm:spPr/>
      <dgm:t>
        <a:bodyPr/>
        <a:lstStyle/>
        <a:p>
          <a:endParaRPr lang="es-EC"/>
        </a:p>
      </dgm:t>
    </dgm:pt>
    <dgm:pt modelId="{A2A76AE6-DC3E-4792-95B4-2BE4BFC477E1}" type="parTrans" cxnId="{36F4B701-FCCA-41F2-9E1D-55806D502DDB}">
      <dgm:prSet/>
      <dgm:spPr/>
      <dgm:t>
        <a:bodyPr/>
        <a:lstStyle/>
        <a:p>
          <a:endParaRPr lang="es-EC"/>
        </a:p>
      </dgm:t>
    </dgm:pt>
    <dgm:pt modelId="{9116F23C-5265-4E0A-96AC-093B2243DC53}" type="sibTrans" cxnId="{36F4B701-FCCA-41F2-9E1D-55806D502DDB}">
      <dgm:prSet/>
      <dgm:spPr/>
      <dgm:t>
        <a:bodyPr/>
        <a:lstStyle/>
        <a:p>
          <a:endParaRPr lang="es-EC"/>
        </a:p>
      </dgm:t>
    </dgm:pt>
    <dgm:pt modelId="{084D71E8-3F67-4996-87CC-03CC1680F76C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s-EC" spc="-6">
              <a:solidFill>
                <a:schemeClr val="bg1"/>
              </a:solidFill>
              <a:latin typeface="Calibri"/>
              <a:cs typeface="Calibri"/>
            </a:rPr>
            <a:t>Derechos</a:t>
          </a:r>
          <a:endParaRPr lang="es-EC" spc="-6" dirty="0">
            <a:solidFill>
              <a:schemeClr val="bg1"/>
            </a:solidFill>
            <a:latin typeface="Calibri"/>
            <a:cs typeface="Calibri"/>
          </a:endParaRPr>
        </a:p>
      </dgm:t>
    </dgm:pt>
    <dgm:pt modelId="{56E8F82F-3E67-44B6-B27A-20682EBD04BA}" type="parTrans" cxnId="{834D19E1-0540-49A0-93B4-1E6B42EC082B}">
      <dgm:prSet/>
      <dgm:spPr/>
      <dgm:t>
        <a:bodyPr/>
        <a:lstStyle/>
        <a:p>
          <a:endParaRPr lang="es-EC"/>
        </a:p>
      </dgm:t>
    </dgm:pt>
    <dgm:pt modelId="{A8D0EC8F-5C2C-4D8D-BF8D-4FB146E92640}" type="sibTrans" cxnId="{834D19E1-0540-49A0-93B4-1E6B42EC082B}">
      <dgm:prSet/>
      <dgm:spPr/>
      <dgm:t>
        <a:bodyPr/>
        <a:lstStyle/>
        <a:p>
          <a:endParaRPr lang="es-EC"/>
        </a:p>
      </dgm:t>
    </dgm:pt>
    <dgm:pt modelId="{212AB24B-7FFC-44E8-B5DE-A38CD3A24300}" type="pres">
      <dgm:prSet presAssocID="{41DD5E7A-49AD-42F3-80C7-7B3E865BE7E7}" presName="matrix" presStyleCnt="0">
        <dgm:presLayoutVars>
          <dgm:chMax val="1"/>
          <dgm:dir/>
          <dgm:resizeHandles val="exact"/>
        </dgm:presLayoutVars>
      </dgm:prSet>
      <dgm:spPr/>
    </dgm:pt>
    <dgm:pt modelId="{BAFF21FF-E621-467A-A01C-91F4E3F98AF7}" type="pres">
      <dgm:prSet presAssocID="{41DD5E7A-49AD-42F3-80C7-7B3E865BE7E7}" presName="diamond" presStyleLbl="bgShp" presStyleIdx="0" presStyleCnt="1"/>
      <dgm:spPr/>
    </dgm:pt>
    <dgm:pt modelId="{896703D4-AB72-43C1-9103-EEA6FC0B999E}" type="pres">
      <dgm:prSet presAssocID="{41DD5E7A-49AD-42F3-80C7-7B3E865BE7E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3E18DB7-7FEC-4B11-BBE2-E51B4B99D3F2}" type="pres">
      <dgm:prSet presAssocID="{41DD5E7A-49AD-42F3-80C7-7B3E865BE7E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557141-FC17-4279-8A89-2AEBC61F0D67}" type="pres">
      <dgm:prSet presAssocID="{41DD5E7A-49AD-42F3-80C7-7B3E865BE7E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875AA9-0AD3-40E9-9D63-A83836E37497}" type="pres">
      <dgm:prSet presAssocID="{41DD5E7A-49AD-42F3-80C7-7B3E865BE7E7}" presName="quad4" presStyleLbl="node1" presStyleIdx="3" presStyleCnt="4" custLinFactNeighborX="527" custLinFactNeighborY="-589">
        <dgm:presLayoutVars>
          <dgm:chMax val="0"/>
          <dgm:chPref val="0"/>
          <dgm:bulletEnabled val="1"/>
        </dgm:presLayoutVars>
      </dgm:prSet>
      <dgm:spPr/>
    </dgm:pt>
  </dgm:ptLst>
  <dgm:cxnLst>
    <dgm:cxn modelId="{36F4B701-FCCA-41F2-9E1D-55806D502DDB}" srcId="{41DD5E7A-49AD-42F3-80C7-7B3E865BE7E7}" destId="{65BD231F-6EF3-40CF-A73D-ACD4FCB0A625}" srcOrd="4" destOrd="0" parTransId="{A2A76AE6-DC3E-4792-95B4-2BE4BFC477E1}" sibTransId="{9116F23C-5265-4E0A-96AC-093B2243DC53}"/>
    <dgm:cxn modelId="{3AA57E1C-52F3-454B-A8A2-2E532F142173}" type="presOf" srcId="{084D71E8-3F67-4996-87CC-03CC1680F76C}" destId="{17875AA9-0AD3-40E9-9D63-A83836E37497}" srcOrd="0" destOrd="0" presId="urn:microsoft.com/office/officeart/2005/8/layout/matrix3"/>
    <dgm:cxn modelId="{D368A32C-FBF9-4B86-9FCB-D33A455F2732}" type="presOf" srcId="{E91E9B34-4D15-4CAF-B5BA-7FB4FAAE0E29}" destId="{896703D4-AB72-43C1-9103-EEA6FC0B999E}" srcOrd="0" destOrd="0" presId="urn:microsoft.com/office/officeart/2005/8/layout/matrix3"/>
    <dgm:cxn modelId="{D1BA906F-2B09-4F38-8C03-E848B91AA640}" type="presOf" srcId="{8E4B920E-CD56-4F66-9218-AF627A3BC353}" destId="{B3E18DB7-7FEC-4B11-BBE2-E51B4B99D3F2}" srcOrd="0" destOrd="0" presId="urn:microsoft.com/office/officeart/2005/8/layout/matrix3"/>
    <dgm:cxn modelId="{E5455480-1354-45A7-9B27-21B92ECFBC38}" srcId="{41DD5E7A-49AD-42F3-80C7-7B3E865BE7E7}" destId="{AA41DF09-1636-4DEF-AE66-FDEBC335EFD3}" srcOrd="5" destOrd="0" parTransId="{51602487-90CF-425D-8734-252133328321}" sibTransId="{EF8F043A-E2C6-4973-844B-3950E7E250B7}"/>
    <dgm:cxn modelId="{8F307CA6-E825-4497-9386-E7B240689FAA}" srcId="{41DD5E7A-49AD-42F3-80C7-7B3E865BE7E7}" destId="{C6799872-69B4-4B01-8E96-EA8FA0D7DA00}" srcOrd="6" destOrd="0" parTransId="{11AAC1F5-1E3E-4328-B919-12FFC3E147CC}" sibTransId="{133E0701-BCC4-4AAF-A871-2F2D390F3972}"/>
    <dgm:cxn modelId="{AE4476BA-7E1D-4C17-9577-A750337AC712}" srcId="{41DD5E7A-49AD-42F3-80C7-7B3E865BE7E7}" destId="{8E4B920E-CD56-4F66-9218-AF627A3BC353}" srcOrd="1" destOrd="0" parTransId="{DD8766AB-96D6-45E3-A107-B8E406C8CB22}" sibTransId="{F0B63AC8-15AD-4C28-A1D7-39F3F56F1808}"/>
    <dgm:cxn modelId="{65FD69C5-D887-4823-81CD-D5B89F4401ED}" type="presOf" srcId="{41DD5E7A-49AD-42F3-80C7-7B3E865BE7E7}" destId="{212AB24B-7FFC-44E8-B5DE-A38CD3A24300}" srcOrd="0" destOrd="0" presId="urn:microsoft.com/office/officeart/2005/8/layout/matrix3"/>
    <dgm:cxn modelId="{8658BACF-96AA-40C1-BB84-BBEED0B1CD4B}" srcId="{41DD5E7A-49AD-42F3-80C7-7B3E865BE7E7}" destId="{E91E9B34-4D15-4CAF-B5BA-7FB4FAAE0E29}" srcOrd="0" destOrd="0" parTransId="{944F53FC-A692-4176-A489-37849CDC40CA}" sibTransId="{AFF0B345-2439-4CD4-B426-FD0B79286700}"/>
    <dgm:cxn modelId="{8BC6C5CF-D94F-4F18-9ACB-69791DC6D2D9}" type="presOf" srcId="{26119AE8-47A7-4B3C-8141-F058CFFF30C7}" destId="{26557141-FC17-4279-8A89-2AEBC61F0D67}" srcOrd="0" destOrd="0" presId="urn:microsoft.com/office/officeart/2005/8/layout/matrix3"/>
    <dgm:cxn modelId="{AA9B26D0-59EC-4D4E-9E01-FAE72F84A6C6}" srcId="{41DD5E7A-49AD-42F3-80C7-7B3E865BE7E7}" destId="{26119AE8-47A7-4B3C-8141-F058CFFF30C7}" srcOrd="2" destOrd="0" parTransId="{1F30B495-40D7-4D04-A491-C7D70BC03312}" sibTransId="{A460D66C-5BC6-474E-B386-C7986C5D2FB3}"/>
    <dgm:cxn modelId="{834D19E1-0540-49A0-93B4-1E6B42EC082B}" srcId="{41DD5E7A-49AD-42F3-80C7-7B3E865BE7E7}" destId="{084D71E8-3F67-4996-87CC-03CC1680F76C}" srcOrd="3" destOrd="0" parTransId="{56E8F82F-3E67-44B6-B27A-20682EBD04BA}" sibTransId="{A8D0EC8F-5C2C-4D8D-BF8D-4FB146E92640}"/>
    <dgm:cxn modelId="{5BA4FC89-B7FB-4F25-94A5-694DEC7DA322}" type="presParOf" srcId="{212AB24B-7FFC-44E8-B5DE-A38CD3A24300}" destId="{BAFF21FF-E621-467A-A01C-91F4E3F98AF7}" srcOrd="0" destOrd="0" presId="urn:microsoft.com/office/officeart/2005/8/layout/matrix3"/>
    <dgm:cxn modelId="{07A070EC-81FE-4149-8986-6F5D03A60E03}" type="presParOf" srcId="{212AB24B-7FFC-44E8-B5DE-A38CD3A24300}" destId="{896703D4-AB72-43C1-9103-EEA6FC0B999E}" srcOrd="1" destOrd="0" presId="urn:microsoft.com/office/officeart/2005/8/layout/matrix3"/>
    <dgm:cxn modelId="{B67F7F16-62A1-4A48-A2E8-5F07386ADDED}" type="presParOf" srcId="{212AB24B-7FFC-44E8-B5DE-A38CD3A24300}" destId="{B3E18DB7-7FEC-4B11-BBE2-E51B4B99D3F2}" srcOrd="2" destOrd="0" presId="urn:microsoft.com/office/officeart/2005/8/layout/matrix3"/>
    <dgm:cxn modelId="{7444E264-07BE-442F-AE7D-D74E775E0F7E}" type="presParOf" srcId="{212AB24B-7FFC-44E8-B5DE-A38CD3A24300}" destId="{26557141-FC17-4279-8A89-2AEBC61F0D67}" srcOrd="3" destOrd="0" presId="urn:microsoft.com/office/officeart/2005/8/layout/matrix3"/>
    <dgm:cxn modelId="{1C3CF6D1-66EC-4B38-B416-08D9229C27E9}" type="presParOf" srcId="{212AB24B-7FFC-44E8-B5DE-A38CD3A24300}" destId="{17875AA9-0AD3-40E9-9D63-A83836E37497}" srcOrd="4" destOrd="0" presId="urn:microsoft.com/office/officeart/2005/8/layout/matrix3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164E9-3ED0-4C28-9DD6-5897D852040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D55D7E9-F878-4D1B-A9EB-D32ADF84F09A}">
      <dgm:prSet phldrT="[Texto]" custT="1"/>
      <dgm:spPr/>
      <dgm:t>
        <a:bodyPr/>
        <a:lstStyle/>
        <a:p>
          <a:r>
            <a:rPr lang="es-EC" sz="1700" dirty="0"/>
            <a:t>Consolidar </a:t>
          </a:r>
          <a:r>
            <a:rPr lang="es-EC" sz="1600" dirty="0"/>
            <a:t>emprendimientos sólidos</a:t>
          </a:r>
          <a:endParaRPr lang="es-EC" sz="1700" dirty="0"/>
        </a:p>
      </dgm:t>
    </dgm:pt>
    <dgm:pt modelId="{82A35996-2D34-4F5F-B938-2C4F86D94A6C}" type="parTrans" cxnId="{6B975508-6EC2-47FD-9C60-97568BDED440}">
      <dgm:prSet/>
      <dgm:spPr/>
      <dgm:t>
        <a:bodyPr/>
        <a:lstStyle/>
        <a:p>
          <a:endParaRPr lang="es-EC"/>
        </a:p>
      </dgm:t>
    </dgm:pt>
    <dgm:pt modelId="{4754629F-F43E-4809-8FC9-C78EBE4137A4}" type="sibTrans" cxnId="{6B975508-6EC2-47FD-9C60-97568BDED440}">
      <dgm:prSet/>
      <dgm:spPr/>
      <dgm:t>
        <a:bodyPr/>
        <a:lstStyle/>
        <a:p>
          <a:endParaRPr lang="es-EC"/>
        </a:p>
      </dgm:t>
    </dgm:pt>
    <dgm:pt modelId="{90F55C6C-3801-4663-AD22-5634B5911C32}">
      <dgm:prSet phldrT="[Texto]"/>
      <dgm:spPr/>
      <dgm:t>
        <a:bodyPr/>
        <a:lstStyle/>
        <a:p>
          <a:r>
            <a:rPr lang="es-EC" dirty="0"/>
            <a:t>Proyectos de semovientes (cerdos, gallinas ponedoras)</a:t>
          </a:r>
        </a:p>
      </dgm:t>
    </dgm:pt>
    <dgm:pt modelId="{1AA847D1-E171-414F-92A5-D7C780627A8A}" type="parTrans" cxnId="{A1628A8A-3982-473A-99B1-6809F5D40C6E}">
      <dgm:prSet/>
      <dgm:spPr/>
      <dgm:t>
        <a:bodyPr/>
        <a:lstStyle/>
        <a:p>
          <a:endParaRPr lang="es-EC"/>
        </a:p>
      </dgm:t>
    </dgm:pt>
    <dgm:pt modelId="{CD0B0CF7-5228-4E88-9B76-C37E589F82F2}" type="sibTrans" cxnId="{A1628A8A-3982-473A-99B1-6809F5D40C6E}">
      <dgm:prSet/>
      <dgm:spPr/>
      <dgm:t>
        <a:bodyPr/>
        <a:lstStyle/>
        <a:p>
          <a:endParaRPr lang="es-EC"/>
        </a:p>
      </dgm:t>
    </dgm:pt>
    <dgm:pt modelId="{4B83D155-4A3F-4748-917F-0B0C766E3F3B}">
      <dgm:prSet phldrT="[Texto]"/>
      <dgm:spPr/>
      <dgm:t>
        <a:bodyPr/>
        <a:lstStyle/>
        <a:p>
          <a:r>
            <a:rPr lang="es-EC" dirty="0"/>
            <a:t>Proyectos de huertos ecológicos sustentables</a:t>
          </a:r>
        </a:p>
      </dgm:t>
    </dgm:pt>
    <dgm:pt modelId="{A827223C-3958-45BD-B3EE-0AF7B468E6E6}" type="parTrans" cxnId="{40980EAB-B96B-4708-89C9-BF1280711D48}">
      <dgm:prSet/>
      <dgm:spPr/>
      <dgm:t>
        <a:bodyPr/>
        <a:lstStyle/>
        <a:p>
          <a:endParaRPr lang="es-EC"/>
        </a:p>
      </dgm:t>
    </dgm:pt>
    <dgm:pt modelId="{8D7AD51A-3CFE-4FF4-BA04-A09652BF1716}" type="sibTrans" cxnId="{40980EAB-B96B-4708-89C9-BF1280711D48}">
      <dgm:prSet/>
      <dgm:spPr/>
      <dgm:t>
        <a:bodyPr/>
        <a:lstStyle/>
        <a:p>
          <a:endParaRPr lang="es-EC"/>
        </a:p>
      </dgm:t>
    </dgm:pt>
    <dgm:pt modelId="{4404DF41-6260-403E-8EDD-622691127F18}" type="pres">
      <dgm:prSet presAssocID="{C1D164E9-3ED0-4C28-9DD6-5897D852040A}" presName="rootnode" presStyleCnt="0">
        <dgm:presLayoutVars>
          <dgm:chMax/>
          <dgm:chPref/>
          <dgm:dir/>
          <dgm:animLvl val="lvl"/>
        </dgm:presLayoutVars>
      </dgm:prSet>
      <dgm:spPr/>
    </dgm:pt>
    <dgm:pt modelId="{2DF65EFD-2974-4DBD-A30E-D328F44FB5F1}" type="pres">
      <dgm:prSet presAssocID="{0D55D7E9-F878-4D1B-A9EB-D32ADF84F09A}" presName="composite" presStyleCnt="0"/>
      <dgm:spPr/>
    </dgm:pt>
    <dgm:pt modelId="{05A863B0-90DB-4E91-BA11-52B8B71EC10B}" type="pres">
      <dgm:prSet presAssocID="{0D55D7E9-F878-4D1B-A9EB-D32ADF84F09A}" presName="LShape" presStyleLbl="alignNode1" presStyleIdx="0" presStyleCnt="5" custLinFactNeighborX="-425" custLinFactNeighborY="-118"/>
      <dgm:spPr/>
    </dgm:pt>
    <dgm:pt modelId="{05E0D4A1-12D3-4AF1-BDF5-755AC1DCA3BE}" type="pres">
      <dgm:prSet presAssocID="{0D55D7E9-F878-4D1B-A9EB-D32ADF84F09A}" presName="ParentText" presStyleLbl="revTx" presStyleIdx="0" presStyleCnt="3" custScaleX="114573" custLinFactNeighborX="4616" custLinFactNeighborY="2456">
        <dgm:presLayoutVars>
          <dgm:chMax val="0"/>
          <dgm:chPref val="0"/>
          <dgm:bulletEnabled val="1"/>
        </dgm:presLayoutVars>
      </dgm:prSet>
      <dgm:spPr/>
    </dgm:pt>
    <dgm:pt modelId="{C7038D3A-0DD3-4CD8-B8DB-52322DB478AD}" type="pres">
      <dgm:prSet presAssocID="{0D55D7E9-F878-4D1B-A9EB-D32ADF84F09A}" presName="Triangle" presStyleLbl="alignNode1" presStyleIdx="1" presStyleCnt="5"/>
      <dgm:spPr/>
    </dgm:pt>
    <dgm:pt modelId="{CE5D65E0-B9CB-4C8E-BF05-66D8F0DAF401}" type="pres">
      <dgm:prSet presAssocID="{4754629F-F43E-4809-8FC9-C78EBE4137A4}" presName="sibTrans" presStyleCnt="0"/>
      <dgm:spPr/>
    </dgm:pt>
    <dgm:pt modelId="{13E2E217-62A3-4088-B6AC-83C618F90770}" type="pres">
      <dgm:prSet presAssocID="{4754629F-F43E-4809-8FC9-C78EBE4137A4}" presName="space" presStyleCnt="0"/>
      <dgm:spPr/>
    </dgm:pt>
    <dgm:pt modelId="{F2CD38E7-0C1C-4827-84EC-EF609448FC0A}" type="pres">
      <dgm:prSet presAssocID="{90F55C6C-3801-4663-AD22-5634B5911C32}" presName="composite" presStyleCnt="0"/>
      <dgm:spPr/>
    </dgm:pt>
    <dgm:pt modelId="{B3DAB5AC-EE07-404E-942A-8E703207590E}" type="pres">
      <dgm:prSet presAssocID="{90F55C6C-3801-4663-AD22-5634B5911C32}" presName="LShape" presStyleLbl="alignNode1" presStyleIdx="2" presStyleCnt="5"/>
      <dgm:spPr/>
    </dgm:pt>
    <dgm:pt modelId="{977CA6BB-8916-4053-BCBC-0EDAD1E99E80}" type="pres">
      <dgm:prSet presAssocID="{90F55C6C-3801-4663-AD22-5634B5911C3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8492297-E5D3-4054-A6C2-0AD53FEEEB50}" type="pres">
      <dgm:prSet presAssocID="{90F55C6C-3801-4663-AD22-5634B5911C32}" presName="Triangle" presStyleLbl="alignNode1" presStyleIdx="3" presStyleCnt="5"/>
      <dgm:spPr/>
    </dgm:pt>
    <dgm:pt modelId="{7A5ED115-B893-4E6F-9D85-A421C037D00C}" type="pres">
      <dgm:prSet presAssocID="{CD0B0CF7-5228-4E88-9B76-C37E589F82F2}" presName="sibTrans" presStyleCnt="0"/>
      <dgm:spPr/>
    </dgm:pt>
    <dgm:pt modelId="{E0F0EC3C-7E51-406E-AF52-2BFE311EB20E}" type="pres">
      <dgm:prSet presAssocID="{CD0B0CF7-5228-4E88-9B76-C37E589F82F2}" presName="space" presStyleCnt="0"/>
      <dgm:spPr/>
    </dgm:pt>
    <dgm:pt modelId="{2FF0A42D-C219-4027-A46B-D22B41A8F484}" type="pres">
      <dgm:prSet presAssocID="{4B83D155-4A3F-4748-917F-0B0C766E3F3B}" presName="composite" presStyleCnt="0"/>
      <dgm:spPr/>
    </dgm:pt>
    <dgm:pt modelId="{E7702D9D-DC38-4C85-AE27-F62C76C6C32B}" type="pres">
      <dgm:prSet presAssocID="{4B83D155-4A3F-4748-917F-0B0C766E3F3B}" presName="LShape" presStyleLbl="alignNode1" presStyleIdx="4" presStyleCnt="5"/>
      <dgm:spPr/>
    </dgm:pt>
    <dgm:pt modelId="{4AAFCCC9-174A-4BE0-B6A2-5945AECFB46B}" type="pres">
      <dgm:prSet presAssocID="{4B83D155-4A3F-4748-917F-0B0C766E3F3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C4E901-DF08-44AF-9A25-AEDDA98FC8CD}" type="presOf" srcId="{4B83D155-4A3F-4748-917F-0B0C766E3F3B}" destId="{4AAFCCC9-174A-4BE0-B6A2-5945AECFB46B}" srcOrd="0" destOrd="0" presId="urn:microsoft.com/office/officeart/2009/3/layout/StepUpProcess"/>
    <dgm:cxn modelId="{0BE13D07-2683-4B77-A3FA-7428D8B6F9A9}" type="presOf" srcId="{C1D164E9-3ED0-4C28-9DD6-5897D852040A}" destId="{4404DF41-6260-403E-8EDD-622691127F18}" srcOrd="0" destOrd="0" presId="urn:microsoft.com/office/officeart/2009/3/layout/StepUpProcess"/>
    <dgm:cxn modelId="{6B975508-6EC2-47FD-9C60-97568BDED440}" srcId="{C1D164E9-3ED0-4C28-9DD6-5897D852040A}" destId="{0D55D7E9-F878-4D1B-A9EB-D32ADF84F09A}" srcOrd="0" destOrd="0" parTransId="{82A35996-2D34-4F5F-B938-2C4F86D94A6C}" sibTransId="{4754629F-F43E-4809-8FC9-C78EBE4137A4}"/>
    <dgm:cxn modelId="{A1628A8A-3982-473A-99B1-6809F5D40C6E}" srcId="{C1D164E9-3ED0-4C28-9DD6-5897D852040A}" destId="{90F55C6C-3801-4663-AD22-5634B5911C32}" srcOrd="1" destOrd="0" parTransId="{1AA847D1-E171-414F-92A5-D7C780627A8A}" sibTransId="{CD0B0CF7-5228-4E88-9B76-C37E589F82F2}"/>
    <dgm:cxn modelId="{3BFB54A8-7F30-4E28-9E36-87631A3F0621}" type="presOf" srcId="{0D55D7E9-F878-4D1B-A9EB-D32ADF84F09A}" destId="{05E0D4A1-12D3-4AF1-BDF5-755AC1DCA3BE}" srcOrd="0" destOrd="0" presId="urn:microsoft.com/office/officeart/2009/3/layout/StepUpProcess"/>
    <dgm:cxn modelId="{40980EAB-B96B-4708-89C9-BF1280711D48}" srcId="{C1D164E9-3ED0-4C28-9DD6-5897D852040A}" destId="{4B83D155-4A3F-4748-917F-0B0C766E3F3B}" srcOrd="2" destOrd="0" parTransId="{A827223C-3958-45BD-B3EE-0AF7B468E6E6}" sibTransId="{8D7AD51A-3CFE-4FF4-BA04-A09652BF1716}"/>
    <dgm:cxn modelId="{116A8CFC-8E7C-420F-83F9-5137084239E3}" type="presOf" srcId="{90F55C6C-3801-4663-AD22-5634B5911C32}" destId="{977CA6BB-8916-4053-BCBC-0EDAD1E99E80}" srcOrd="0" destOrd="0" presId="urn:microsoft.com/office/officeart/2009/3/layout/StepUpProcess"/>
    <dgm:cxn modelId="{79596AD8-CF7E-4014-B1DB-AC5C86E95698}" type="presParOf" srcId="{4404DF41-6260-403E-8EDD-622691127F18}" destId="{2DF65EFD-2974-4DBD-A30E-D328F44FB5F1}" srcOrd="0" destOrd="0" presId="urn:microsoft.com/office/officeart/2009/3/layout/StepUpProcess"/>
    <dgm:cxn modelId="{08C451B9-673D-4F50-A6CC-E54EB2035473}" type="presParOf" srcId="{2DF65EFD-2974-4DBD-A30E-D328F44FB5F1}" destId="{05A863B0-90DB-4E91-BA11-52B8B71EC10B}" srcOrd="0" destOrd="0" presId="urn:microsoft.com/office/officeart/2009/3/layout/StepUpProcess"/>
    <dgm:cxn modelId="{DA6A0D5D-7041-483C-9D1C-9E1C681477E8}" type="presParOf" srcId="{2DF65EFD-2974-4DBD-A30E-D328F44FB5F1}" destId="{05E0D4A1-12D3-4AF1-BDF5-755AC1DCA3BE}" srcOrd="1" destOrd="0" presId="urn:microsoft.com/office/officeart/2009/3/layout/StepUpProcess"/>
    <dgm:cxn modelId="{A71FAD21-CDD9-4923-848A-6D3A26E8F01D}" type="presParOf" srcId="{2DF65EFD-2974-4DBD-A30E-D328F44FB5F1}" destId="{C7038D3A-0DD3-4CD8-B8DB-52322DB478AD}" srcOrd="2" destOrd="0" presId="urn:microsoft.com/office/officeart/2009/3/layout/StepUpProcess"/>
    <dgm:cxn modelId="{6AA52188-5A4A-4832-838D-327A3A643F14}" type="presParOf" srcId="{4404DF41-6260-403E-8EDD-622691127F18}" destId="{CE5D65E0-B9CB-4C8E-BF05-66D8F0DAF401}" srcOrd="1" destOrd="0" presId="urn:microsoft.com/office/officeart/2009/3/layout/StepUpProcess"/>
    <dgm:cxn modelId="{961D0937-D8DA-429C-9293-E3E0E1F20D53}" type="presParOf" srcId="{CE5D65E0-B9CB-4C8E-BF05-66D8F0DAF401}" destId="{13E2E217-62A3-4088-B6AC-83C618F90770}" srcOrd="0" destOrd="0" presId="urn:microsoft.com/office/officeart/2009/3/layout/StepUpProcess"/>
    <dgm:cxn modelId="{FB42A2F6-0325-44C9-B070-5CC24A5A3A2D}" type="presParOf" srcId="{4404DF41-6260-403E-8EDD-622691127F18}" destId="{F2CD38E7-0C1C-4827-84EC-EF609448FC0A}" srcOrd="2" destOrd="0" presId="urn:microsoft.com/office/officeart/2009/3/layout/StepUpProcess"/>
    <dgm:cxn modelId="{57DC654E-373D-45E7-8666-2384F08674D7}" type="presParOf" srcId="{F2CD38E7-0C1C-4827-84EC-EF609448FC0A}" destId="{B3DAB5AC-EE07-404E-942A-8E703207590E}" srcOrd="0" destOrd="0" presId="urn:microsoft.com/office/officeart/2009/3/layout/StepUpProcess"/>
    <dgm:cxn modelId="{1CA6D4E6-E11F-4F05-9150-48C39539DC01}" type="presParOf" srcId="{F2CD38E7-0C1C-4827-84EC-EF609448FC0A}" destId="{977CA6BB-8916-4053-BCBC-0EDAD1E99E80}" srcOrd="1" destOrd="0" presId="urn:microsoft.com/office/officeart/2009/3/layout/StepUpProcess"/>
    <dgm:cxn modelId="{74285A0A-E111-4ABE-8B82-48D4F237614E}" type="presParOf" srcId="{F2CD38E7-0C1C-4827-84EC-EF609448FC0A}" destId="{A8492297-E5D3-4054-A6C2-0AD53FEEEB50}" srcOrd="2" destOrd="0" presId="urn:microsoft.com/office/officeart/2009/3/layout/StepUpProcess"/>
    <dgm:cxn modelId="{1900F657-99C0-45AD-9803-CA08A09A0511}" type="presParOf" srcId="{4404DF41-6260-403E-8EDD-622691127F18}" destId="{7A5ED115-B893-4E6F-9D85-A421C037D00C}" srcOrd="3" destOrd="0" presId="urn:microsoft.com/office/officeart/2009/3/layout/StepUpProcess"/>
    <dgm:cxn modelId="{46B992BC-D8C7-46F2-8AFB-762380140228}" type="presParOf" srcId="{7A5ED115-B893-4E6F-9D85-A421C037D00C}" destId="{E0F0EC3C-7E51-406E-AF52-2BFE311EB20E}" srcOrd="0" destOrd="0" presId="urn:microsoft.com/office/officeart/2009/3/layout/StepUpProcess"/>
    <dgm:cxn modelId="{67B0B6AE-5432-4CD0-92F2-15184F1A2E2B}" type="presParOf" srcId="{4404DF41-6260-403E-8EDD-622691127F18}" destId="{2FF0A42D-C219-4027-A46B-D22B41A8F484}" srcOrd="4" destOrd="0" presId="urn:microsoft.com/office/officeart/2009/3/layout/StepUpProcess"/>
    <dgm:cxn modelId="{D65E2129-A35E-4A59-A1A9-B1FBF8897C7B}" type="presParOf" srcId="{2FF0A42D-C219-4027-A46B-D22B41A8F484}" destId="{E7702D9D-DC38-4C85-AE27-F62C76C6C32B}" srcOrd="0" destOrd="0" presId="urn:microsoft.com/office/officeart/2009/3/layout/StepUpProcess"/>
    <dgm:cxn modelId="{20E45E47-2AC7-4F0C-9EA3-F38B97EE6AC9}" type="presParOf" srcId="{2FF0A42D-C219-4027-A46B-D22B41A8F484}" destId="{4AAFCCC9-174A-4BE0-B6A2-5945AECFB46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D164E9-3ED0-4C28-9DD6-5897D852040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0D55D7E9-F878-4D1B-A9EB-D32ADF84F09A}">
      <dgm:prSet phldrT="[Texto]" custT="1"/>
      <dgm:spPr/>
      <dgm:t>
        <a:bodyPr/>
        <a:lstStyle/>
        <a:p>
          <a:r>
            <a:rPr lang="es-EC" sz="1600" dirty="0" err="1"/>
            <a:t>CRI</a:t>
          </a:r>
          <a:r>
            <a:rPr lang="es-EC" sz="1600" dirty="0"/>
            <a:t>- Servicio de </a:t>
          </a:r>
          <a:r>
            <a:rPr lang="es-EC" sz="1600" dirty="0" err="1"/>
            <a:t>Acuaterapia</a:t>
          </a:r>
          <a:endParaRPr lang="es-EC" sz="1600" dirty="0"/>
        </a:p>
      </dgm:t>
    </dgm:pt>
    <dgm:pt modelId="{82A35996-2D34-4F5F-B938-2C4F86D94A6C}" type="parTrans" cxnId="{6B975508-6EC2-47FD-9C60-97568BDED440}">
      <dgm:prSet/>
      <dgm:spPr/>
      <dgm:t>
        <a:bodyPr/>
        <a:lstStyle/>
        <a:p>
          <a:endParaRPr lang="es-EC" sz="1600"/>
        </a:p>
      </dgm:t>
    </dgm:pt>
    <dgm:pt modelId="{4754629F-F43E-4809-8FC9-C78EBE4137A4}" type="sibTrans" cxnId="{6B975508-6EC2-47FD-9C60-97568BDED440}">
      <dgm:prSet/>
      <dgm:spPr/>
      <dgm:t>
        <a:bodyPr/>
        <a:lstStyle/>
        <a:p>
          <a:endParaRPr lang="es-EC" sz="1600"/>
        </a:p>
      </dgm:t>
    </dgm:pt>
    <dgm:pt modelId="{4B83D155-4A3F-4748-917F-0B0C766E3F3B}">
      <dgm:prSet phldrT="[Texto]" custT="1"/>
      <dgm:spPr/>
      <dgm:t>
        <a:bodyPr/>
        <a:lstStyle/>
        <a:p>
          <a:r>
            <a:rPr lang="es-EC" sz="1600" dirty="0"/>
            <a:t>Entrega de prótesis  y ayudas técnicas</a:t>
          </a:r>
        </a:p>
      </dgm:t>
    </dgm:pt>
    <dgm:pt modelId="{A827223C-3958-45BD-B3EE-0AF7B468E6E6}" type="parTrans" cxnId="{40980EAB-B96B-4708-89C9-BF1280711D48}">
      <dgm:prSet/>
      <dgm:spPr/>
      <dgm:t>
        <a:bodyPr/>
        <a:lstStyle/>
        <a:p>
          <a:endParaRPr lang="es-EC" sz="1600"/>
        </a:p>
      </dgm:t>
    </dgm:pt>
    <dgm:pt modelId="{8D7AD51A-3CFE-4FF4-BA04-A09652BF1716}" type="sibTrans" cxnId="{40980EAB-B96B-4708-89C9-BF1280711D48}">
      <dgm:prSet/>
      <dgm:spPr/>
      <dgm:t>
        <a:bodyPr/>
        <a:lstStyle/>
        <a:p>
          <a:endParaRPr lang="es-EC" sz="1600"/>
        </a:p>
      </dgm:t>
    </dgm:pt>
    <dgm:pt modelId="{7BE2D704-6371-4509-9045-4941CE5A465F}">
      <dgm:prSet phldrT="[Texto]" custT="1"/>
      <dgm:spPr/>
      <dgm:t>
        <a:bodyPr/>
        <a:lstStyle/>
        <a:p>
          <a:r>
            <a:rPr lang="es-EC" sz="1600" dirty="0" err="1"/>
            <a:t>CDIs</a:t>
          </a:r>
          <a:r>
            <a:rPr lang="es-EC" sz="1600" dirty="0"/>
            <a:t> servicio permanente</a:t>
          </a:r>
        </a:p>
      </dgm:t>
    </dgm:pt>
    <dgm:pt modelId="{942C6BE6-849C-4DCD-8C0C-6CC820237D9A}" type="parTrans" cxnId="{9860B97A-10DB-46B1-AF2A-A9B1D7DE1ACD}">
      <dgm:prSet/>
      <dgm:spPr/>
      <dgm:t>
        <a:bodyPr/>
        <a:lstStyle/>
        <a:p>
          <a:endParaRPr lang="es-EC" sz="1600"/>
        </a:p>
      </dgm:t>
    </dgm:pt>
    <dgm:pt modelId="{8CBF1AC7-607F-4841-9D02-E1117464CDBE}" type="sibTrans" cxnId="{9860B97A-10DB-46B1-AF2A-A9B1D7DE1ACD}">
      <dgm:prSet/>
      <dgm:spPr/>
      <dgm:t>
        <a:bodyPr/>
        <a:lstStyle/>
        <a:p>
          <a:endParaRPr lang="es-EC" sz="1600"/>
        </a:p>
      </dgm:t>
    </dgm:pt>
    <dgm:pt modelId="{46B6D51C-C157-4666-B6BA-A5DE3DC019FC}" type="pres">
      <dgm:prSet presAssocID="{C1D164E9-3ED0-4C28-9DD6-5897D852040A}" presName="rootnode" presStyleCnt="0">
        <dgm:presLayoutVars>
          <dgm:chMax/>
          <dgm:chPref/>
          <dgm:dir/>
          <dgm:animLvl val="lvl"/>
        </dgm:presLayoutVars>
      </dgm:prSet>
      <dgm:spPr/>
    </dgm:pt>
    <dgm:pt modelId="{4ABE993B-68E2-4CFA-9982-06E7108AB202}" type="pres">
      <dgm:prSet presAssocID="{0D55D7E9-F878-4D1B-A9EB-D32ADF84F09A}" presName="composite" presStyleCnt="0"/>
      <dgm:spPr/>
    </dgm:pt>
    <dgm:pt modelId="{AC69EAEE-FECC-424A-9032-A0031AA1A9D6}" type="pres">
      <dgm:prSet presAssocID="{0D55D7E9-F878-4D1B-A9EB-D32ADF84F09A}" presName="LShape" presStyleLbl="alignNode1" presStyleIdx="0" presStyleCnt="5"/>
      <dgm:spPr/>
    </dgm:pt>
    <dgm:pt modelId="{87EE9CAB-67BC-4988-85A6-141FFBD9E978}" type="pres">
      <dgm:prSet presAssocID="{0D55D7E9-F878-4D1B-A9EB-D32ADF84F09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9B8E1D1-43FE-4D5B-AF72-29570B3115D1}" type="pres">
      <dgm:prSet presAssocID="{0D55D7E9-F878-4D1B-A9EB-D32ADF84F09A}" presName="Triangle" presStyleLbl="alignNode1" presStyleIdx="1" presStyleCnt="5"/>
      <dgm:spPr/>
    </dgm:pt>
    <dgm:pt modelId="{4553DFC0-2B2E-4066-B500-399548A29753}" type="pres">
      <dgm:prSet presAssocID="{4754629F-F43E-4809-8FC9-C78EBE4137A4}" presName="sibTrans" presStyleCnt="0"/>
      <dgm:spPr/>
    </dgm:pt>
    <dgm:pt modelId="{AA95524A-A8BD-4EA0-BE29-EBEEC01400B1}" type="pres">
      <dgm:prSet presAssocID="{4754629F-F43E-4809-8FC9-C78EBE4137A4}" presName="space" presStyleCnt="0"/>
      <dgm:spPr/>
    </dgm:pt>
    <dgm:pt modelId="{02C84E0C-6AF3-4B75-9DC3-C9DB17BCAAFA}" type="pres">
      <dgm:prSet presAssocID="{4B83D155-4A3F-4748-917F-0B0C766E3F3B}" presName="composite" presStyleCnt="0"/>
      <dgm:spPr/>
    </dgm:pt>
    <dgm:pt modelId="{125C718C-62D4-43AE-A59F-9A6904A63A78}" type="pres">
      <dgm:prSet presAssocID="{4B83D155-4A3F-4748-917F-0B0C766E3F3B}" presName="LShape" presStyleLbl="alignNode1" presStyleIdx="2" presStyleCnt="5"/>
      <dgm:spPr/>
    </dgm:pt>
    <dgm:pt modelId="{B44827DA-F28A-4C49-917E-1AC89790E3CF}" type="pres">
      <dgm:prSet presAssocID="{4B83D155-4A3F-4748-917F-0B0C766E3F3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B3CE4F0-503F-43A3-8D4C-B36FDCC09099}" type="pres">
      <dgm:prSet presAssocID="{4B83D155-4A3F-4748-917F-0B0C766E3F3B}" presName="Triangle" presStyleLbl="alignNode1" presStyleIdx="3" presStyleCnt="5"/>
      <dgm:spPr/>
    </dgm:pt>
    <dgm:pt modelId="{713F4D65-A107-491C-ABCD-C72A6FD7358F}" type="pres">
      <dgm:prSet presAssocID="{8D7AD51A-3CFE-4FF4-BA04-A09652BF1716}" presName="sibTrans" presStyleCnt="0"/>
      <dgm:spPr/>
    </dgm:pt>
    <dgm:pt modelId="{45097EE2-EC32-4661-999D-9EFB38D1EEA7}" type="pres">
      <dgm:prSet presAssocID="{8D7AD51A-3CFE-4FF4-BA04-A09652BF1716}" presName="space" presStyleCnt="0"/>
      <dgm:spPr/>
    </dgm:pt>
    <dgm:pt modelId="{642DA54F-A514-4848-80A5-1D2E638F54B4}" type="pres">
      <dgm:prSet presAssocID="{7BE2D704-6371-4509-9045-4941CE5A465F}" presName="composite" presStyleCnt="0"/>
      <dgm:spPr/>
    </dgm:pt>
    <dgm:pt modelId="{00CD78C6-AEE3-41BC-9428-89CDA339823D}" type="pres">
      <dgm:prSet presAssocID="{7BE2D704-6371-4509-9045-4941CE5A465F}" presName="LShape" presStyleLbl="alignNode1" presStyleIdx="4" presStyleCnt="5"/>
      <dgm:spPr/>
    </dgm:pt>
    <dgm:pt modelId="{D2C7F7C7-A758-4451-AE20-1840285DD046}" type="pres">
      <dgm:prSet presAssocID="{7BE2D704-6371-4509-9045-4941CE5A465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B975508-6EC2-47FD-9C60-97568BDED440}" srcId="{C1D164E9-3ED0-4C28-9DD6-5897D852040A}" destId="{0D55D7E9-F878-4D1B-A9EB-D32ADF84F09A}" srcOrd="0" destOrd="0" parTransId="{82A35996-2D34-4F5F-B938-2C4F86D94A6C}" sibTransId="{4754629F-F43E-4809-8FC9-C78EBE4137A4}"/>
    <dgm:cxn modelId="{36A5987A-45FF-4CAE-B37C-8BBEC57FF511}" type="presOf" srcId="{7BE2D704-6371-4509-9045-4941CE5A465F}" destId="{D2C7F7C7-A758-4451-AE20-1840285DD046}" srcOrd="0" destOrd="0" presId="urn:microsoft.com/office/officeart/2009/3/layout/StepUpProcess"/>
    <dgm:cxn modelId="{9860B97A-10DB-46B1-AF2A-A9B1D7DE1ACD}" srcId="{C1D164E9-3ED0-4C28-9DD6-5897D852040A}" destId="{7BE2D704-6371-4509-9045-4941CE5A465F}" srcOrd="2" destOrd="0" parTransId="{942C6BE6-849C-4DCD-8C0C-6CC820237D9A}" sibTransId="{8CBF1AC7-607F-4841-9D02-E1117464CDBE}"/>
    <dgm:cxn modelId="{2AE76084-A2E7-4623-A72D-C3A304F9B080}" type="presOf" srcId="{0D55D7E9-F878-4D1B-A9EB-D32ADF84F09A}" destId="{87EE9CAB-67BC-4988-85A6-141FFBD9E978}" srcOrd="0" destOrd="0" presId="urn:microsoft.com/office/officeart/2009/3/layout/StepUpProcess"/>
    <dgm:cxn modelId="{925FD986-70C3-4C64-BAC5-9DC3613AA088}" type="presOf" srcId="{C1D164E9-3ED0-4C28-9DD6-5897D852040A}" destId="{46B6D51C-C157-4666-B6BA-A5DE3DC019FC}" srcOrd="0" destOrd="0" presId="urn:microsoft.com/office/officeart/2009/3/layout/StepUpProcess"/>
    <dgm:cxn modelId="{75BC5689-FD80-4210-B02B-4F121003A679}" type="presOf" srcId="{4B83D155-4A3F-4748-917F-0B0C766E3F3B}" destId="{B44827DA-F28A-4C49-917E-1AC89790E3CF}" srcOrd="0" destOrd="0" presId="urn:microsoft.com/office/officeart/2009/3/layout/StepUpProcess"/>
    <dgm:cxn modelId="{40980EAB-B96B-4708-89C9-BF1280711D48}" srcId="{C1D164E9-3ED0-4C28-9DD6-5897D852040A}" destId="{4B83D155-4A3F-4748-917F-0B0C766E3F3B}" srcOrd="1" destOrd="0" parTransId="{A827223C-3958-45BD-B3EE-0AF7B468E6E6}" sibTransId="{8D7AD51A-3CFE-4FF4-BA04-A09652BF1716}"/>
    <dgm:cxn modelId="{70054EA0-ED7B-41D6-A627-1D47602D451D}" type="presParOf" srcId="{46B6D51C-C157-4666-B6BA-A5DE3DC019FC}" destId="{4ABE993B-68E2-4CFA-9982-06E7108AB202}" srcOrd="0" destOrd="0" presId="urn:microsoft.com/office/officeart/2009/3/layout/StepUpProcess"/>
    <dgm:cxn modelId="{9E1292C7-3DAC-443A-97D4-7FF353F0DE81}" type="presParOf" srcId="{4ABE993B-68E2-4CFA-9982-06E7108AB202}" destId="{AC69EAEE-FECC-424A-9032-A0031AA1A9D6}" srcOrd="0" destOrd="0" presId="urn:microsoft.com/office/officeart/2009/3/layout/StepUpProcess"/>
    <dgm:cxn modelId="{F04D9809-DBF3-456F-B94B-77AAED92A099}" type="presParOf" srcId="{4ABE993B-68E2-4CFA-9982-06E7108AB202}" destId="{87EE9CAB-67BC-4988-85A6-141FFBD9E978}" srcOrd="1" destOrd="0" presId="urn:microsoft.com/office/officeart/2009/3/layout/StepUpProcess"/>
    <dgm:cxn modelId="{325CE995-7CCD-4E95-8530-CA585110E83F}" type="presParOf" srcId="{4ABE993B-68E2-4CFA-9982-06E7108AB202}" destId="{49B8E1D1-43FE-4D5B-AF72-29570B3115D1}" srcOrd="2" destOrd="0" presId="urn:microsoft.com/office/officeart/2009/3/layout/StepUpProcess"/>
    <dgm:cxn modelId="{5BF6BD9C-7D0B-4A23-A91A-FF0538641915}" type="presParOf" srcId="{46B6D51C-C157-4666-B6BA-A5DE3DC019FC}" destId="{4553DFC0-2B2E-4066-B500-399548A29753}" srcOrd="1" destOrd="0" presId="urn:microsoft.com/office/officeart/2009/3/layout/StepUpProcess"/>
    <dgm:cxn modelId="{A86DAA1D-28B4-4AA9-BF7A-3DEB7AB7689D}" type="presParOf" srcId="{4553DFC0-2B2E-4066-B500-399548A29753}" destId="{AA95524A-A8BD-4EA0-BE29-EBEEC01400B1}" srcOrd="0" destOrd="0" presId="urn:microsoft.com/office/officeart/2009/3/layout/StepUpProcess"/>
    <dgm:cxn modelId="{2A53C914-F748-407C-A0CB-75E1CAE4A8EA}" type="presParOf" srcId="{46B6D51C-C157-4666-B6BA-A5DE3DC019FC}" destId="{02C84E0C-6AF3-4B75-9DC3-C9DB17BCAAFA}" srcOrd="2" destOrd="0" presId="urn:microsoft.com/office/officeart/2009/3/layout/StepUpProcess"/>
    <dgm:cxn modelId="{A734C927-3D21-42BD-9A65-3B4C9199CADD}" type="presParOf" srcId="{02C84E0C-6AF3-4B75-9DC3-C9DB17BCAAFA}" destId="{125C718C-62D4-43AE-A59F-9A6904A63A78}" srcOrd="0" destOrd="0" presId="urn:microsoft.com/office/officeart/2009/3/layout/StepUpProcess"/>
    <dgm:cxn modelId="{2D314621-F4CE-4F35-A012-DBE0562AAFBE}" type="presParOf" srcId="{02C84E0C-6AF3-4B75-9DC3-C9DB17BCAAFA}" destId="{B44827DA-F28A-4C49-917E-1AC89790E3CF}" srcOrd="1" destOrd="0" presId="urn:microsoft.com/office/officeart/2009/3/layout/StepUpProcess"/>
    <dgm:cxn modelId="{F4679609-CD78-42E6-883E-0301A6D6322A}" type="presParOf" srcId="{02C84E0C-6AF3-4B75-9DC3-C9DB17BCAAFA}" destId="{2B3CE4F0-503F-43A3-8D4C-B36FDCC09099}" srcOrd="2" destOrd="0" presId="urn:microsoft.com/office/officeart/2009/3/layout/StepUpProcess"/>
    <dgm:cxn modelId="{64F63832-099A-4989-B1DD-6EA57A5C6907}" type="presParOf" srcId="{46B6D51C-C157-4666-B6BA-A5DE3DC019FC}" destId="{713F4D65-A107-491C-ABCD-C72A6FD7358F}" srcOrd="3" destOrd="0" presId="urn:microsoft.com/office/officeart/2009/3/layout/StepUpProcess"/>
    <dgm:cxn modelId="{944880DE-0F9D-49C2-88F1-B754057E52CB}" type="presParOf" srcId="{713F4D65-A107-491C-ABCD-C72A6FD7358F}" destId="{45097EE2-EC32-4661-999D-9EFB38D1EEA7}" srcOrd="0" destOrd="0" presId="urn:microsoft.com/office/officeart/2009/3/layout/StepUpProcess"/>
    <dgm:cxn modelId="{97EC29C7-6254-4DC8-871E-4DD9638C42C6}" type="presParOf" srcId="{46B6D51C-C157-4666-B6BA-A5DE3DC019FC}" destId="{642DA54F-A514-4848-80A5-1D2E638F54B4}" srcOrd="4" destOrd="0" presId="urn:microsoft.com/office/officeart/2009/3/layout/StepUpProcess"/>
    <dgm:cxn modelId="{06372567-B270-43DF-B05D-9F1DDE99D688}" type="presParOf" srcId="{642DA54F-A514-4848-80A5-1D2E638F54B4}" destId="{00CD78C6-AEE3-41BC-9428-89CDA339823D}" srcOrd="0" destOrd="0" presId="urn:microsoft.com/office/officeart/2009/3/layout/StepUpProcess"/>
    <dgm:cxn modelId="{6457E5AB-6448-42DF-9FF4-D063CCD2E1B1}" type="presParOf" srcId="{642DA54F-A514-4848-80A5-1D2E638F54B4}" destId="{D2C7F7C7-A758-4451-AE20-1840285DD046}" srcOrd="1" destOrd="0" presId="urn:microsoft.com/office/officeart/2009/3/layout/StepUpProcess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B7CADB-0386-44F9-8F20-C544F82E040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A3A86C4-E30F-4513-AAC7-F3E2ED0C40F8}">
      <dgm:prSet phldrT="[Texto]" custT="1"/>
      <dgm:spPr/>
      <dgm:t>
        <a:bodyPr/>
        <a:lstStyle/>
        <a:p>
          <a:r>
            <a:rPr lang="es-EC" sz="1800" dirty="0"/>
            <a:t>Entrega de </a:t>
          </a:r>
          <a:r>
            <a:rPr lang="es-EC" sz="1600" dirty="0"/>
            <a:t>materiales</a:t>
          </a:r>
          <a:r>
            <a:rPr lang="es-EC" sz="1800" dirty="0"/>
            <a:t> de construcción</a:t>
          </a:r>
        </a:p>
      </dgm:t>
    </dgm:pt>
    <dgm:pt modelId="{6FA31B78-6AE6-4E79-9146-9063DA2516D7}" type="parTrans" cxnId="{AAD914AA-49D2-455D-BA7D-A6195CEF4B91}">
      <dgm:prSet/>
      <dgm:spPr/>
      <dgm:t>
        <a:bodyPr/>
        <a:lstStyle/>
        <a:p>
          <a:endParaRPr lang="es-EC"/>
        </a:p>
      </dgm:t>
    </dgm:pt>
    <dgm:pt modelId="{E22A7B30-2677-4B98-BDF5-C277843E2824}" type="sibTrans" cxnId="{AAD914AA-49D2-455D-BA7D-A6195CEF4B91}">
      <dgm:prSet/>
      <dgm:spPr/>
      <dgm:t>
        <a:bodyPr/>
        <a:lstStyle/>
        <a:p>
          <a:endParaRPr lang="es-EC"/>
        </a:p>
      </dgm:t>
    </dgm:pt>
    <dgm:pt modelId="{BCAC7D37-B0EC-40A2-B90B-C6B01B33BD56}">
      <dgm:prSet phldrT="[Texto]" custT="1"/>
      <dgm:spPr/>
      <dgm:t>
        <a:bodyPr/>
        <a:lstStyle/>
        <a:p>
          <a:r>
            <a:rPr lang="es-EC" sz="1800" dirty="0"/>
            <a:t>Entrega de Kits Escolares</a:t>
          </a:r>
        </a:p>
      </dgm:t>
    </dgm:pt>
    <dgm:pt modelId="{0099D9E3-226F-4AC9-81E3-88682B2A7379}" type="parTrans" cxnId="{300D39C3-1D14-459A-A27C-39BB2062FC79}">
      <dgm:prSet/>
      <dgm:spPr/>
      <dgm:t>
        <a:bodyPr/>
        <a:lstStyle/>
        <a:p>
          <a:endParaRPr lang="es-EC"/>
        </a:p>
      </dgm:t>
    </dgm:pt>
    <dgm:pt modelId="{83D53C18-0584-4676-AFB8-6F3369AA9E11}" type="sibTrans" cxnId="{300D39C3-1D14-459A-A27C-39BB2062FC79}">
      <dgm:prSet/>
      <dgm:spPr/>
      <dgm:t>
        <a:bodyPr/>
        <a:lstStyle/>
        <a:p>
          <a:endParaRPr lang="es-EC"/>
        </a:p>
      </dgm:t>
    </dgm:pt>
    <dgm:pt modelId="{AD843E38-D034-4027-8EC9-0F050689827C}">
      <dgm:prSet phldrT="[Texto]" custT="1"/>
      <dgm:spPr/>
      <dgm:t>
        <a:bodyPr/>
        <a:lstStyle/>
        <a:p>
          <a:r>
            <a:rPr lang="es-EC" sz="1800" dirty="0"/>
            <a:t>Entrega de Kits de Alimentos</a:t>
          </a:r>
        </a:p>
      </dgm:t>
    </dgm:pt>
    <dgm:pt modelId="{3CA7A203-2A16-43ED-ABFE-9A7618C37DF9}" type="parTrans" cxnId="{E57298F2-B78A-4587-A8D4-70CC82369099}">
      <dgm:prSet/>
      <dgm:spPr/>
      <dgm:t>
        <a:bodyPr/>
        <a:lstStyle/>
        <a:p>
          <a:endParaRPr lang="es-EC"/>
        </a:p>
      </dgm:t>
    </dgm:pt>
    <dgm:pt modelId="{8A59C3A2-7E87-4DE1-8E4E-E99584D6C8EE}" type="sibTrans" cxnId="{E57298F2-B78A-4587-A8D4-70CC82369099}">
      <dgm:prSet/>
      <dgm:spPr/>
      <dgm:t>
        <a:bodyPr/>
        <a:lstStyle/>
        <a:p>
          <a:endParaRPr lang="es-EC"/>
        </a:p>
      </dgm:t>
    </dgm:pt>
    <dgm:pt modelId="{DA2C3190-E690-4E96-BE55-9CC03666A2CF}" type="pres">
      <dgm:prSet presAssocID="{0EB7CADB-0386-44F9-8F20-C544F82E040C}" presName="rootnode" presStyleCnt="0">
        <dgm:presLayoutVars>
          <dgm:chMax/>
          <dgm:chPref/>
          <dgm:dir/>
          <dgm:animLvl val="lvl"/>
        </dgm:presLayoutVars>
      </dgm:prSet>
      <dgm:spPr/>
    </dgm:pt>
    <dgm:pt modelId="{CC5E5F72-7CAC-4800-94D1-10120C45D934}" type="pres">
      <dgm:prSet presAssocID="{FA3A86C4-E30F-4513-AAC7-F3E2ED0C40F8}" presName="composite" presStyleCnt="0"/>
      <dgm:spPr/>
    </dgm:pt>
    <dgm:pt modelId="{2CDF49B4-985A-49E9-8371-F007AA99F83F}" type="pres">
      <dgm:prSet presAssocID="{FA3A86C4-E30F-4513-AAC7-F3E2ED0C40F8}" presName="LShape" presStyleLbl="alignNode1" presStyleIdx="0" presStyleCnt="5"/>
      <dgm:spPr/>
    </dgm:pt>
    <dgm:pt modelId="{604E7A70-AD93-43FC-8404-701E9BE6EA2A}" type="pres">
      <dgm:prSet presAssocID="{FA3A86C4-E30F-4513-AAC7-F3E2ED0C40F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990084E-979D-4546-87A9-E9A69773D933}" type="pres">
      <dgm:prSet presAssocID="{FA3A86C4-E30F-4513-AAC7-F3E2ED0C40F8}" presName="Triangle" presStyleLbl="alignNode1" presStyleIdx="1" presStyleCnt="5"/>
      <dgm:spPr/>
    </dgm:pt>
    <dgm:pt modelId="{0E54875B-131A-4D44-B70F-99DFFBC0DE06}" type="pres">
      <dgm:prSet presAssocID="{E22A7B30-2677-4B98-BDF5-C277843E2824}" presName="sibTrans" presStyleCnt="0"/>
      <dgm:spPr/>
    </dgm:pt>
    <dgm:pt modelId="{02E5BDF9-AD1F-44F3-AA3D-67ACE9AE4176}" type="pres">
      <dgm:prSet presAssocID="{E22A7B30-2677-4B98-BDF5-C277843E2824}" presName="space" presStyleCnt="0"/>
      <dgm:spPr/>
    </dgm:pt>
    <dgm:pt modelId="{BB7B1914-E4D8-4ED6-8126-D1D59E2AF10A}" type="pres">
      <dgm:prSet presAssocID="{BCAC7D37-B0EC-40A2-B90B-C6B01B33BD56}" presName="composite" presStyleCnt="0"/>
      <dgm:spPr/>
    </dgm:pt>
    <dgm:pt modelId="{B8207F10-9196-4FEB-A516-75830E5AA488}" type="pres">
      <dgm:prSet presAssocID="{BCAC7D37-B0EC-40A2-B90B-C6B01B33BD56}" presName="LShape" presStyleLbl="alignNode1" presStyleIdx="2" presStyleCnt="5"/>
      <dgm:spPr/>
    </dgm:pt>
    <dgm:pt modelId="{70E41F66-548C-4FE2-9310-2F79BE6D21DA}" type="pres">
      <dgm:prSet presAssocID="{BCAC7D37-B0EC-40A2-B90B-C6B01B33BD5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B5B219-2CD3-43F2-B7E5-97DC24E67EC7}" type="pres">
      <dgm:prSet presAssocID="{BCAC7D37-B0EC-40A2-B90B-C6B01B33BD56}" presName="Triangle" presStyleLbl="alignNode1" presStyleIdx="3" presStyleCnt="5"/>
      <dgm:spPr/>
    </dgm:pt>
    <dgm:pt modelId="{FBF9B159-A264-441F-9086-D21C048168A8}" type="pres">
      <dgm:prSet presAssocID="{83D53C18-0584-4676-AFB8-6F3369AA9E11}" presName="sibTrans" presStyleCnt="0"/>
      <dgm:spPr/>
    </dgm:pt>
    <dgm:pt modelId="{F4BD2BF6-C081-4929-B0C7-325ABAACC2F8}" type="pres">
      <dgm:prSet presAssocID="{83D53C18-0584-4676-AFB8-6F3369AA9E11}" presName="space" presStyleCnt="0"/>
      <dgm:spPr/>
    </dgm:pt>
    <dgm:pt modelId="{7E5A6387-E65E-475D-B622-BF24B8632EA6}" type="pres">
      <dgm:prSet presAssocID="{AD843E38-D034-4027-8EC9-0F050689827C}" presName="composite" presStyleCnt="0"/>
      <dgm:spPr/>
    </dgm:pt>
    <dgm:pt modelId="{0681CAA9-A31B-4C43-995D-4499361E0027}" type="pres">
      <dgm:prSet presAssocID="{AD843E38-D034-4027-8EC9-0F050689827C}" presName="LShape" presStyleLbl="alignNode1" presStyleIdx="4" presStyleCnt="5"/>
      <dgm:spPr/>
    </dgm:pt>
    <dgm:pt modelId="{669206E3-0604-41A4-B33A-B9554615FD57}" type="pres">
      <dgm:prSet presAssocID="{AD843E38-D034-4027-8EC9-0F050689827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BBE701B-61FD-41B6-9E95-A25CA4BCD64C}" type="presOf" srcId="{0EB7CADB-0386-44F9-8F20-C544F82E040C}" destId="{DA2C3190-E690-4E96-BE55-9CC03666A2CF}" srcOrd="0" destOrd="0" presId="urn:microsoft.com/office/officeart/2009/3/layout/StepUpProcess"/>
    <dgm:cxn modelId="{2964471F-CB43-4BB6-A832-440DF031105E}" type="presOf" srcId="{BCAC7D37-B0EC-40A2-B90B-C6B01B33BD56}" destId="{70E41F66-548C-4FE2-9310-2F79BE6D21DA}" srcOrd="0" destOrd="0" presId="urn:microsoft.com/office/officeart/2009/3/layout/StepUpProcess"/>
    <dgm:cxn modelId="{D411A040-A1E1-432E-8825-3282F1299A99}" type="presOf" srcId="{AD843E38-D034-4027-8EC9-0F050689827C}" destId="{669206E3-0604-41A4-B33A-B9554615FD57}" srcOrd="0" destOrd="0" presId="urn:microsoft.com/office/officeart/2009/3/layout/StepUpProcess"/>
    <dgm:cxn modelId="{81FDE782-991C-4CD1-B7B4-BE9E9EFAA762}" type="presOf" srcId="{FA3A86C4-E30F-4513-AAC7-F3E2ED0C40F8}" destId="{604E7A70-AD93-43FC-8404-701E9BE6EA2A}" srcOrd="0" destOrd="0" presId="urn:microsoft.com/office/officeart/2009/3/layout/StepUpProcess"/>
    <dgm:cxn modelId="{AAD914AA-49D2-455D-BA7D-A6195CEF4B91}" srcId="{0EB7CADB-0386-44F9-8F20-C544F82E040C}" destId="{FA3A86C4-E30F-4513-AAC7-F3E2ED0C40F8}" srcOrd="0" destOrd="0" parTransId="{6FA31B78-6AE6-4E79-9146-9063DA2516D7}" sibTransId="{E22A7B30-2677-4B98-BDF5-C277843E2824}"/>
    <dgm:cxn modelId="{300D39C3-1D14-459A-A27C-39BB2062FC79}" srcId="{0EB7CADB-0386-44F9-8F20-C544F82E040C}" destId="{BCAC7D37-B0EC-40A2-B90B-C6B01B33BD56}" srcOrd="1" destOrd="0" parTransId="{0099D9E3-226F-4AC9-81E3-88682B2A7379}" sibTransId="{83D53C18-0584-4676-AFB8-6F3369AA9E11}"/>
    <dgm:cxn modelId="{E57298F2-B78A-4587-A8D4-70CC82369099}" srcId="{0EB7CADB-0386-44F9-8F20-C544F82E040C}" destId="{AD843E38-D034-4027-8EC9-0F050689827C}" srcOrd="2" destOrd="0" parTransId="{3CA7A203-2A16-43ED-ABFE-9A7618C37DF9}" sibTransId="{8A59C3A2-7E87-4DE1-8E4E-E99584D6C8EE}"/>
    <dgm:cxn modelId="{076A3091-711C-4B13-8B3B-A77B5465F980}" type="presParOf" srcId="{DA2C3190-E690-4E96-BE55-9CC03666A2CF}" destId="{CC5E5F72-7CAC-4800-94D1-10120C45D934}" srcOrd="0" destOrd="0" presId="urn:microsoft.com/office/officeart/2009/3/layout/StepUpProcess"/>
    <dgm:cxn modelId="{89E1A18A-381B-4074-86B5-5BD2B036F386}" type="presParOf" srcId="{CC5E5F72-7CAC-4800-94D1-10120C45D934}" destId="{2CDF49B4-985A-49E9-8371-F007AA99F83F}" srcOrd="0" destOrd="0" presId="urn:microsoft.com/office/officeart/2009/3/layout/StepUpProcess"/>
    <dgm:cxn modelId="{D69FA850-DF55-46F1-BCB3-EB4C9DF3E37E}" type="presParOf" srcId="{CC5E5F72-7CAC-4800-94D1-10120C45D934}" destId="{604E7A70-AD93-43FC-8404-701E9BE6EA2A}" srcOrd="1" destOrd="0" presId="urn:microsoft.com/office/officeart/2009/3/layout/StepUpProcess"/>
    <dgm:cxn modelId="{252F7272-8E93-4DBD-A9BC-31525DF14F79}" type="presParOf" srcId="{CC5E5F72-7CAC-4800-94D1-10120C45D934}" destId="{3990084E-979D-4546-87A9-E9A69773D933}" srcOrd="2" destOrd="0" presId="urn:microsoft.com/office/officeart/2009/3/layout/StepUpProcess"/>
    <dgm:cxn modelId="{E8D08870-4900-42A3-836D-3A6DE8168D9B}" type="presParOf" srcId="{DA2C3190-E690-4E96-BE55-9CC03666A2CF}" destId="{0E54875B-131A-4D44-B70F-99DFFBC0DE06}" srcOrd="1" destOrd="0" presId="urn:microsoft.com/office/officeart/2009/3/layout/StepUpProcess"/>
    <dgm:cxn modelId="{F474B102-0479-4071-943C-AC54FF16480B}" type="presParOf" srcId="{0E54875B-131A-4D44-B70F-99DFFBC0DE06}" destId="{02E5BDF9-AD1F-44F3-AA3D-67ACE9AE4176}" srcOrd="0" destOrd="0" presId="urn:microsoft.com/office/officeart/2009/3/layout/StepUpProcess"/>
    <dgm:cxn modelId="{88F1E3F3-D0D8-4D98-80D0-BC447FEA2EFB}" type="presParOf" srcId="{DA2C3190-E690-4E96-BE55-9CC03666A2CF}" destId="{BB7B1914-E4D8-4ED6-8126-D1D59E2AF10A}" srcOrd="2" destOrd="0" presId="urn:microsoft.com/office/officeart/2009/3/layout/StepUpProcess"/>
    <dgm:cxn modelId="{47F2207C-38A7-48AD-8EE9-266ADD048B50}" type="presParOf" srcId="{BB7B1914-E4D8-4ED6-8126-D1D59E2AF10A}" destId="{B8207F10-9196-4FEB-A516-75830E5AA488}" srcOrd="0" destOrd="0" presId="urn:microsoft.com/office/officeart/2009/3/layout/StepUpProcess"/>
    <dgm:cxn modelId="{E3189362-2673-4161-8462-792C0CB67AF7}" type="presParOf" srcId="{BB7B1914-E4D8-4ED6-8126-D1D59E2AF10A}" destId="{70E41F66-548C-4FE2-9310-2F79BE6D21DA}" srcOrd="1" destOrd="0" presId="urn:microsoft.com/office/officeart/2009/3/layout/StepUpProcess"/>
    <dgm:cxn modelId="{8AB13DB8-4F54-4561-BF34-37551F7553B4}" type="presParOf" srcId="{BB7B1914-E4D8-4ED6-8126-D1D59E2AF10A}" destId="{81B5B219-2CD3-43F2-B7E5-97DC24E67EC7}" srcOrd="2" destOrd="0" presId="urn:microsoft.com/office/officeart/2009/3/layout/StepUpProcess"/>
    <dgm:cxn modelId="{69D32216-1C3D-4A76-9719-1C3B640DFD60}" type="presParOf" srcId="{DA2C3190-E690-4E96-BE55-9CC03666A2CF}" destId="{FBF9B159-A264-441F-9086-D21C048168A8}" srcOrd="3" destOrd="0" presId="urn:microsoft.com/office/officeart/2009/3/layout/StepUpProcess"/>
    <dgm:cxn modelId="{EE6E7A27-544D-4624-A1E7-B5257CE72962}" type="presParOf" srcId="{FBF9B159-A264-441F-9086-D21C048168A8}" destId="{F4BD2BF6-C081-4929-B0C7-325ABAACC2F8}" srcOrd="0" destOrd="0" presId="urn:microsoft.com/office/officeart/2009/3/layout/StepUpProcess"/>
    <dgm:cxn modelId="{3B8CA30C-8DA3-48A3-BDB7-0C7CA0C3D606}" type="presParOf" srcId="{DA2C3190-E690-4E96-BE55-9CC03666A2CF}" destId="{7E5A6387-E65E-475D-B622-BF24B8632EA6}" srcOrd="4" destOrd="0" presId="urn:microsoft.com/office/officeart/2009/3/layout/StepUpProcess"/>
    <dgm:cxn modelId="{644FDA47-7ADA-422F-B263-7BE6E29B2836}" type="presParOf" srcId="{7E5A6387-E65E-475D-B622-BF24B8632EA6}" destId="{0681CAA9-A31B-4C43-995D-4499361E0027}" srcOrd="0" destOrd="0" presId="urn:microsoft.com/office/officeart/2009/3/layout/StepUpProcess"/>
    <dgm:cxn modelId="{E4CD88D5-B9AA-4BC4-BB7B-57C600CE312D}" type="presParOf" srcId="{7E5A6387-E65E-475D-B622-BF24B8632EA6}" destId="{669206E3-0604-41A4-B33A-B9554615FD5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A4694-1122-4B55-9926-240993550964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60CC001-F0B4-4EDD-845C-4008718513FC}">
      <dgm:prSet phldrT="[Texto]" custT="1"/>
      <dgm:spPr/>
      <dgm:t>
        <a:bodyPr/>
        <a:lstStyle/>
        <a:p>
          <a:r>
            <a:rPr lang="es-EC" sz="1800" dirty="0"/>
            <a:t>Personal capacitado permanente</a:t>
          </a:r>
        </a:p>
      </dgm:t>
    </dgm:pt>
    <dgm:pt modelId="{61FACFBA-2A5A-4C2C-A3F3-CCC784596F11}" type="parTrans" cxnId="{2513848E-ED84-458C-878F-C124F33BE216}">
      <dgm:prSet/>
      <dgm:spPr/>
      <dgm:t>
        <a:bodyPr/>
        <a:lstStyle/>
        <a:p>
          <a:endParaRPr lang="es-EC" sz="1800"/>
        </a:p>
      </dgm:t>
    </dgm:pt>
    <dgm:pt modelId="{521A479B-FE55-432F-8B7F-6959E94AA454}" type="sibTrans" cxnId="{2513848E-ED84-458C-878F-C124F33BE216}">
      <dgm:prSet/>
      <dgm:spPr/>
      <dgm:t>
        <a:bodyPr/>
        <a:lstStyle/>
        <a:p>
          <a:endParaRPr lang="es-EC" sz="1800"/>
        </a:p>
      </dgm:t>
    </dgm:pt>
    <dgm:pt modelId="{FFF6927A-3CB5-48C8-AB07-1E6F7A2E6E57}">
      <dgm:prSet phldrT="[Texto]" custT="1"/>
      <dgm:spPr/>
      <dgm:t>
        <a:bodyPr/>
        <a:lstStyle/>
        <a:p>
          <a:r>
            <a:rPr lang="es-EC" sz="1800" dirty="0"/>
            <a:t>Dotación de uniformes</a:t>
          </a:r>
        </a:p>
        <a:p>
          <a:endParaRPr lang="es-EC" sz="1800" dirty="0"/>
        </a:p>
      </dgm:t>
    </dgm:pt>
    <dgm:pt modelId="{0E160D10-FEA7-4679-97A0-B18375261FDB}" type="parTrans" cxnId="{B06FAB8A-A685-4EA1-A4A8-DD50CADE6D87}">
      <dgm:prSet/>
      <dgm:spPr/>
      <dgm:t>
        <a:bodyPr/>
        <a:lstStyle/>
        <a:p>
          <a:endParaRPr lang="es-EC" sz="1800"/>
        </a:p>
      </dgm:t>
    </dgm:pt>
    <dgm:pt modelId="{041D9006-AEFE-48D7-B66A-FB6F8D24D347}" type="sibTrans" cxnId="{B06FAB8A-A685-4EA1-A4A8-DD50CADE6D87}">
      <dgm:prSet/>
      <dgm:spPr/>
      <dgm:t>
        <a:bodyPr/>
        <a:lstStyle/>
        <a:p>
          <a:endParaRPr lang="es-EC" sz="1800"/>
        </a:p>
      </dgm:t>
    </dgm:pt>
    <dgm:pt modelId="{418DFFB4-0899-44FC-961C-E1B15ABF29CB}">
      <dgm:prSet phldrT="[Texto]" custT="1"/>
      <dgm:spPr/>
      <dgm:t>
        <a:bodyPr/>
        <a:lstStyle/>
        <a:p>
          <a:r>
            <a:rPr lang="es-EC" sz="1800" dirty="0"/>
            <a:t>Control médico, descargas emocionales continuas</a:t>
          </a:r>
        </a:p>
      </dgm:t>
    </dgm:pt>
    <dgm:pt modelId="{B741257B-92B5-41E8-8C24-CBA656C614B0}" type="parTrans" cxnId="{55A24FDD-F7F7-4C9C-A370-620C9B5177B2}">
      <dgm:prSet/>
      <dgm:spPr/>
      <dgm:t>
        <a:bodyPr/>
        <a:lstStyle/>
        <a:p>
          <a:endParaRPr lang="es-EC" sz="1800"/>
        </a:p>
      </dgm:t>
    </dgm:pt>
    <dgm:pt modelId="{7EC8A17D-F4BB-43A8-ADA0-41BFCD6384E7}" type="sibTrans" cxnId="{55A24FDD-F7F7-4C9C-A370-620C9B5177B2}">
      <dgm:prSet/>
      <dgm:spPr/>
      <dgm:t>
        <a:bodyPr/>
        <a:lstStyle/>
        <a:p>
          <a:endParaRPr lang="es-EC" sz="1800"/>
        </a:p>
      </dgm:t>
    </dgm:pt>
    <dgm:pt modelId="{BF075687-5259-411A-8F36-61A636539D88}">
      <dgm:prSet phldrT="[Texto]" custT="1"/>
      <dgm:spPr/>
      <dgm:t>
        <a:bodyPr/>
        <a:lstStyle/>
        <a:p>
          <a:r>
            <a:rPr lang="es-EC" sz="1600" dirty="0"/>
            <a:t>Dotación de insumos, material didáctico, material de oficina</a:t>
          </a:r>
        </a:p>
      </dgm:t>
    </dgm:pt>
    <dgm:pt modelId="{D57E7F90-7CAD-49D8-AE6B-975C7B1C108E}" type="parTrans" cxnId="{A771177F-7D43-49AA-AB00-7D5AAD4C24A7}">
      <dgm:prSet/>
      <dgm:spPr/>
      <dgm:t>
        <a:bodyPr/>
        <a:lstStyle/>
        <a:p>
          <a:endParaRPr lang="es-EC" sz="1800"/>
        </a:p>
      </dgm:t>
    </dgm:pt>
    <dgm:pt modelId="{BB311363-1E23-4F34-B2DE-A33B3AC5AFB2}" type="sibTrans" cxnId="{A771177F-7D43-49AA-AB00-7D5AAD4C24A7}">
      <dgm:prSet/>
      <dgm:spPr/>
      <dgm:t>
        <a:bodyPr/>
        <a:lstStyle/>
        <a:p>
          <a:endParaRPr lang="es-EC" sz="1800"/>
        </a:p>
      </dgm:t>
    </dgm:pt>
    <dgm:pt modelId="{A0B1AB70-E15F-40DE-AE84-D484E50F46E5}" type="pres">
      <dgm:prSet presAssocID="{59EA4694-1122-4B55-9926-240993550964}" presName="linear" presStyleCnt="0">
        <dgm:presLayoutVars>
          <dgm:dir/>
          <dgm:animLvl val="lvl"/>
          <dgm:resizeHandles val="exact"/>
        </dgm:presLayoutVars>
      </dgm:prSet>
      <dgm:spPr/>
    </dgm:pt>
    <dgm:pt modelId="{13F991F8-F48E-40B0-A49E-F4B016B5D994}" type="pres">
      <dgm:prSet presAssocID="{260CC001-F0B4-4EDD-845C-4008718513FC}" presName="parentLin" presStyleCnt="0"/>
      <dgm:spPr/>
    </dgm:pt>
    <dgm:pt modelId="{4DA7FEC9-EEBA-48A0-A6A8-9DF4061A1746}" type="pres">
      <dgm:prSet presAssocID="{260CC001-F0B4-4EDD-845C-4008718513FC}" presName="parentLeftMargin" presStyleLbl="node1" presStyleIdx="0" presStyleCnt="4"/>
      <dgm:spPr/>
    </dgm:pt>
    <dgm:pt modelId="{F5DC21EA-D92B-4721-979B-640FC06EEE78}" type="pres">
      <dgm:prSet presAssocID="{260CC001-F0B4-4EDD-845C-4008718513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0A421B0-2366-49B8-B773-C6787B34D6A3}" type="pres">
      <dgm:prSet presAssocID="{260CC001-F0B4-4EDD-845C-4008718513FC}" presName="negativeSpace" presStyleCnt="0"/>
      <dgm:spPr/>
    </dgm:pt>
    <dgm:pt modelId="{E539FFD6-522F-47F3-8E2B-DC378924F850}" type="pres">
      <dgm:prSet presAssocID="{260CC001-F0B4-4EDD-845C-4008718513FC}" presName="childText" presStyleLbl="conFgAcc1" presStyleIdx="0" presStyleCnt="4">
        <dgm:presLayoutVars>
          <dgm:bulletEnabled val="1"/>
        </dgm:presLayoutVars>
      </dgm:prSet>
      <dgm:spPr/>
    </dgm:pt>
    <dgm:pt modelId="{843C8F65-F6AA-4CC1-B422-09E9AA877023}" type="pres">
      <dgm:prSet presAssocID="{521A479B-FE55-432F-8B7F-6959E94AA454}" presName="spaceBetweenRectangles" presStyleCnt="0"/>
      <dgm:spPr/>
    </dgm:pt>
    <dgm:pt modelId="{3A6B454B-F992-4971-927A-D4A1844A8D6A}" type="pres">
      <dgm:prSet presAssocID="{418DFFB4-0899-44FC-961C-E1B15ABF29CB}" presName="parentLin" presStyleCnt="0"/>
      <dgm:spPr/>
    </dgm:pt>
    <dgm:pt modelId="{B9B02119-CB9A-454C-93F5-2D5070CDD1B5}" type="pres">
      <dgm:prSet presAssocID="{418DFFB4-0899-44FC-961C-E1B15ABF29CB}" presName="parentLeftMargin" presStyleLbl="node1" presStyleIdx="0" presStyleCnt="4"/>
      <dgm:spPr/>
    </dgm:pt>
    <dgm:pt modelId="{F29A5B0F-19CB-49D6-98EE-D81EE9F2074C}" type="pres">
      <dgm:prSet presAssocID="{418DFFB4-0899-44FC-961C-E1B15ABF29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90871F-AAC7-4481-96F0-7E6975B76115}" type="pres">
      <dgm:prSet presAssocID="{418DFFB4-0899-44FC-961C-E1B15ABF29CB}" presName="negativeSpace" presStyleCnt="0"/>
      <dgm:spPr/>
    </dgm:pt>
    <dgm:pt modelId="{AAFC19AE-1FB2-4CDE-8659-5932CABC66F3}" type="pres">
      <dgm:prSet presAssocID="{418DFFB4-0899-44FC-961C-E1B15ABF29CB}" presName="childText" presStyleLbl="conFgAcc1" presStyleIdx="1" presStyleCnt="4">
        <dgm:presLayoutVars>
          <dgm:bulletEnabled val="1"/>
        </dgm:presLayoutVars>
      </dgm:prSet>
      <dgm:spPr/>
    </dgm:pt>
    <dgm:pt modelId="{2FF6BA85-C645-4463-8CA6-87EFEB2A5765}" type="pres">
      <dgm:prSet presAssocID="{7EC8A17D-F4BB-43A8-ADA0-41BFCD6384E7}" presName="spaceBetweenRectangles" presStyleCnt="0"/>
      <dgm:spPr/>
    </dgm:pt>
    <dgm:pt modelId="{306805D2-4BC6-448C-920D-8137A4292B5A}" type="pres">
      <dgm:prSet presAssocID="{BF075687-5259-411A-8F36-61A636539D88}" presName="parentLin" presStyleCnt="0"/>
      <dgm:spPr/>
    </dgm:pt>
    <dgm:pt modelId="{451E9315-15B8-4CED-AB38-766D9DFD9475}" type="pres">
      <dgm:prSet presAssocID="{BF075687-5259-411A-8F36-61A636539D88}" presName="parentLeftMargin" presStyleLbl="node1" presStyleIdx="1" presStyleCnt="4"/>
      <dgm:spPr/>
    </dgm:pt>
    <dgm:pt modelId="{8FB5F5FA-27F1-48E7-8A46-34697DAF1BEF}" type="pres">
      <dgm:prSet presAssocID="{BF075687-5259-411A-8F36-61A636539D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ECC47F-D5B3-468A-B5C8-5D7C14BEBB55}" type="pres">
      <dgm:prSet presAssocID="{BF075687-5259-411A-8F36-61A636539D88}" presName="negativeSpace" presStyleCnt="0"/>
      <dgm:spPr/>
    </dgm:pt>
    <dgm:pt modelId="{7493CAE4-F0E1-4AF2-84E7-9E18851AB745}" type="pres">
      <dgm:prSet presAssocID="{BF075687-5259-411A-8F36-61A636539D88}" presName="childText" presStyleLbl="conFgAcc1" presStyleIdx="2" presStyleCnt="4">
        <dgm:presLayoutVars>
          <dgm:bulletEnabled val="1"/>
        </dgm:presLayoutVars>
      </dgm:prSet>
      <dgm:spPr/>
    </dgm:pt>
    <dgm:pt modelId="{C9EE5947-5A03-4FF5-BE60-1D184F5BA8AB}" type="pres">
      <dgm:prSet presAssocID="{BB311363-1E23-4F34-B2DE-A33B3AC5AFB2}" presName="spaceBetweenRectangles" presStyleCnt="0"/>
      <dgm:spPr/>
    </dgm:pt>
    <dgm:pt modelId="{C06402C1-AF74-4DA5-96F8-A5400B85CB84}" type="pres">
      <dgm:prSet presAssocID="{FFF6927A-3CB5-48C8-AB07-1E6F7A2E6E57}" presName="parentLin" presStyleCnt="0"/>
      <dgm:spPr/>
    </dgm:pt>
    <dgm:pt modelId="{B970D2FF-C009-4CD7-8FE1-F2B4AD36D7BA}" type="pres">
      <dgm:prSet presAssocID="{FFF6927A-3CB5-48C8-AB07-1E6F7A2E6E57}" presName="parentLeftMargin" presStyleLbl="node1" presStyleIdx="2" presStyleCnt="4"/>
      <dgm:spPr/>
    </dgm:pt>
    <dgm:pt modelId="{B9C34B00-75C6-46D6-A24F-3D1721554321}" type="pres">
      <dgm:prSet presAssocID="{FFF6927A-3CB5-48C8-AB07-1E6F7A2E6E5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0C12443-7AEE-4B3F-ADAB-C86540E9F4FA}" type="pres">
      <dgm:prSet presAssocID="{FFF6927A-3CB5-48C8-AB07-1E6F7A2E6E57}" presName="negativeSpace" presStyleCnt="0"/>
      <dgm:spPr/>
    </dgm:pt>
    <dgm:pt modelId="{3EBE55F7-7C45-42D5-BF76-F658C4886DC6}" type="pres">
      <dgm:prSet presAssocID="{FFF6927A-3CB5-48C8-AB07-1E6F7A2E6E5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2A51B00-E3E8-4C11-B8E0-362388BA3CA6}" type="presOf" srcId="{BF075687-5259-411A-8F36-61A636539D88}" destId="{451E9315-15B8-4CED-AB38-766D9DFD9475}" srcOrd="0" destOrd="0" presId="urn:microsoft.com/office/officeart/2005/8/layout/list1"/>
    <dgm:cxn modelId="{4EB14B0A-D8ED-4D0C-AF5B-31BFD6488B25}" type="presOf" srcId="{59EA4694-1122-4B55-9926-240993550964}" destId="{A0B1AB70-E15F-40DE-AE84-D484E50F46E5}" srcOrd="0" destOrd="0" presId="urn:microsoft.com/office/officeart/2005/8/layout/list1"/>
    <dgm:cxn modelId="{6EB1371F-0044-4FCA-8713-7423C09F1224}" type="presOf" srcId="{FFF6927A-3CB5-48C8-AB07-1E6F7A2E6E57}" destId="{B9C34B00-75C6-46D6-A24F-3D1721554321}" srcOrd="1" destOrd="0" presId="urn:microsoft.com/office/officeart/2005/8/layout/list1"/>
    <dgm:cxn modelId="{15888E24-A126-4544-81EC-3CEA0130B53D}" type="presOf" srcId="{260CC001-F0B4-4EDD-845C-4008718513FC}" destId="{F5DC21EA-D92B-4721-979B-640FC06EEE78}" srcOrd="1" destOrd="0" presId="urn:microsoft.com/office/officeart/2005/8/layout/list1"/>
    <dgm:cxn modelId="{89570A3C-F88C-46C7-9D23-E42CD1305EE5}" type="presOf" srcId="{260CC001-F0B4-4EDD-845C-4008718513FC}" destId="{4DA7FEC9-EEBA-48A0-A6A8-9DF4061A1746}" srcOrd="0" destOrd="0" presId="urn:microsoft.com/office/officeart/2005/8/layout/list1"/>
    <dgm:cxn modelId="{436A5F45-0D3D-408B-836F-D2B1E5B3B5D2}" type="presOf" srcId="{BF075687-5259-411A-8F36-61A636539D88}" destId="{8FB5F5FA-27F1-48E7-8A46-34697DAF1BEF}" srcOrd="1" destOrd="0" presId="urn:microsoft.com/office/officeart/2005/8/layout/list1"/>
    <dgm:cxn modelId="{A771177F-7D43-49AA-AB00-7D5AAD4C24A7}" srcId="{59EA4694-1122-4B55-9926-240993550964}" destId="{BF075687-5259-411A-8F36-61A636539D88}" srcOrd="2" destOrd="0" parTransId="{D57E7F90-7CAD-49D8-AE6B-975C7B1C108E}" sibTransId="{BB311363-1E23-4F34-B2DE-A33B3AC5AFB2}"/>
    <dgm:cxn modelId="{B06FAB8A-A685-4EA1-A4A8-DD50CADE6D87}" srcId="{59EA4694-1122-4B55-9926-240993550964}" destId="{FFF6927A-3CB5-48C8-AB07-1E6F7A2E6E57}" srcOrd="3" destOrd="0" parTransId="{0E160D10-FEA7-4679-97A0-B18375261FDB}" sibTransId="{041D9006-AEFE-48D7-B66A-FB6F8D24D347}"/>
    <dgm:cxn modelId="{2513848E-ED84-458C-878F-C124F33BE216}" srcId="{59EA4694-1122-4B55-9926-240993550964}" destId="{260CC001-F0B4-4EDD-845C-4008718513FC}" srcOrd="0" destOrd="0" parTransId="{61FACFBA-2A5A-4C2C-A3F3-CCC784596F11}" sibTransId="{521A479B-FE55-432F-8B7F-6959E94AA454}"/>
    <dgm:cxn modelId="{55EB9C91-813A-40C8-9BC4-9450745C4122}" type="presOf" srcId="{FFF6927A-3CB5-48C8-AB07-1E6F7A2E6E57}" destId="{B970D2FF-C009-4CD7-8FE1-F2B4AD36D7BA}" srcOrd="0" destOrd="0" presId="urn:microsoft.com/office/officeart/2005/8/layout/list1"/>
    <dgm:cxn modelId="{3BBD36BA-CC2B-4705-A9B3-285EA98A4EDD}" type="presOf" srcId="{418DFFB4-0899-44FC-961C-E1B15ABF29CB}" destId="{B9B02119-CB9A-454C-93F5-2D5070CDD1B5}" srcOrd="0" destOrd="0" presId="urn:microsoft.com/office/officeart/2005/8/layout/list1"/>
    <dgm:cxn modelId="{55A24FDD-F7F7-4C9C-A370-620C9B5177B2}" srcId="{59EA4694-1122-4B55-9926-240993550964}" destId="{418DFFB4-0899-44FC-961C-E1B15ABF29CB}" srcOrd="1" destOrd="0" parTransId="{B741257B-92B5-41E8-8C24-CBA656C614B0}" sibTransId="{7EC8A17D-F4BB-43A8-ADA0-41BFCD6384E7}"/>
    <dgm:cxn modelId="{B61F19DF-A212-43E7-8592-556F0D2F5CD3}" type="presOf" srcId="{418DFFB4-0899-44FC-961C-E1B15ABF29CB}" destId="{F29A5B0F-19CB-49D6-98EE-D81EE9F2074C}" srcOrd="1" destOrd="0" presId="urn:microsoft.com/office/officeart/2005/8/layout/list1"/>
    <dgm:cxn modelId="{0A1656DD-837D-415D-9D01-20238B4B0918}" type="presParOf" srcId="{A0B1AB70-E15F-40DE-AE84-D484E50F46E5}" destId="{13F991F8-F48E-40B0-A49E-F4B016B5D994}" srcOrd="0" destOrd="0" presId="urn:microsoft.com/office/officeart/2005/8/layout/list1"/>
    <dgm:cxn modelId="{B7F77BD4-92A3-4225-B651-D17627CE4D4A}" type="presParOf" srcId="{13F991F8-F48E-40B0-A49E-F4B016B5D994}" destId="{4DA7FEC9-EEBA-48A0-A6A8-9DF4061A1746}" srcOrd="0" destOrd="0" presId="urn:microsoft.com/office/officeart/2005/8/layout/list1"/>
    <dgm:cxn modelId="{8EDDE268-966D-4A07-A422-88038E6564E2}" type="presParOf" srcId="{13F991F8-F48E-40B0-A49E-F4B016B5D994}" destId="{F5DC21EA-D92B-4721-979B-640FC06EEE78}" srcOrd="1" destOrd="0" presId="urn:microsoft.com/office/officeart/2005/8/layout/list1"/>
    <dgm:cxn modelId="{69400799-FD15-4498-A167-C6F6348163A7}" type="presParOf" srcId="{A0B1AB70-E15F-40DE-AE84-D484E50F46E5}" destId="{00A421B0-2366-49B8-B773-C6787B34D6A3}" srcOrd="1" destOrd="0" presId="urn:microsoft.com/office/officeart/2005/8/layout/list1"/>
    <dgm:cxn modelId="{300F94FA-150D-4D44-83A6-619A22ADBF6B}" type="presParOf" srcId="{A0B1AB70-E15F-40DE-AE84-D484E50F46E5}" destId="{E539FFD6-522F-47F3-8E2B-DC378924F850}" srcOrd="2" destOrd="0" presId="urn:microsoft.com/office/officeart/2005/8/layout/list1"/>
    <dgm:cxn modelId="{B36C4CED-0DAF-44A1-9330-5FC30359F75C}" type="presParOf" srcId="{A0B1AB70-E15F-40DE-AE84-D484E50F46E5}" destId="{843C8F65-F6AA-4CC1-B422-09E9AA877023}" srcOrd="3" destOrd="0" presId="urn:microsoft.com/office/officeart/2005/8/layout/list1"/>
    <dgm:cxn modelId="{7AB0408B-ECA0-4C88-A5B0-0604DC923B9C}" type="presParOf" srcId="{A0B1AB70-E15F-40DE-AE84-D484E50F46E5}" destId="{3A6B454B-F992-4971-927A-D4A1844A8D6A}" srcOrd="4" destOrd="0" presId="urn:microsoft.com/office/officeart/2005/8/layout/list1"/>
    <dgm:cxn modelId="{3189E5D5-D6A9-4788-821D-BC661859891F}" type="presParOf" srcId="{3A6B454B-F992-4971-927A-D4A1844A8D6A}" destId="{B9B02119-CB9A-454C-93F5-2D5070CDD1B5}" srcOrd="0" destOrd="0" presId="urn:microsoft.com/office/officeart/2005/8/layout/list1"/>
    <dgm:cxn modelId="{371F9FEE-812F-423A-BE38-F7B1E84AF702}" type="presParOf" srcId="{3A6B454B-F992-4971-927A-D4A1844A8D6A}" destId="{F29A5B0F-19CB-49D6-98EE-D81EE9F2074C}" srcOrd="1" destOrd="0" presId="urn:microsoft.com/office/officeart/2005/8/layout/list1"/>
    <dgm:cxn modelId="{C00DCDB8-19E5-486A-B798-831B6919C22F}" type="presParOf" srcId="{A0B1AB70-E15F-40DE-AE84-D484E50F46E5}" destId="{5690871F-AAC7-4481-96F0-7E6975B76115}" srcOrd="5" destOrd="0" presId="urn:microsoft.com/office/officeart/2005/8/layout/list1"/>
    <dgm:cxn modelId="{F6E42CB8-A4F8-4DD5-942A-4F141286E575}" type="presParOf" srcId="{A0B1AB70-E15F-40DE-AE84-D484E50F46E5}" destId="{AAFC19AE-1FB2-4CDE-8659-5932CABC66F3}" srcOrd="6" destOrd="0" presId="urn:microsoft.com/office/officeart/2005/8/layout/list1"/>
    <dgm:cxn modelId="{38792D9C-28F1-4D86-B232-876B3F05D5DB}" type="presParOf" srcId="{A0B1AB70-E15F-40DE-AE84-D484E50F46E5}" destId="{2FF6BA85-C645-4463-8CA6-87EFEB2A5765}" srcOrd="7" destOrd="0" presId="urn:microsoft.com/office/officeart/2005/8/layout/list1"/>
    <dgm:cxn modelId="{6B781FCE-5FEE-4A1C-A7EB-47E70CBBC8DA}" type="presParOf" srcId="{A0B1AB70-E15F-40DE-AE84-D484E50F46E5}" destId="{306805D2-4BC6-448C-920D-8137A4292B5A}" srcOrd="8" destOrd="0" presId="urn:microsoft.com/office/officeart/2005/8/layout/list1"/>
    <dgm:cxn modelId="{56928978-E7AF-4DF7-A585-825E3E5B30AF}" type="presParOf" srcId="{306805D2-4BC6-448C-920D-8137A4292B5A}" destId="{451E9315-15B8-4CED-AB38-766D9DFD9475}" srcOrd="0" destOrd="0" presId="urn:microsoft.com/office/officeart/2005/8/layout/list1"/>
    <dgm:cxn modelId="{04B00300-10AA-4EE2-8FC4-C3156955AB5F}" type="presParOf" srcId="{306805D2-4BC6-448C-920D-8137A4292B5A}" destId="{8FB5F5FA-27F1-48E7-8A46-34697DAF1BEF}" srcOrd="1" destOrd="0" presId="urn:microsoft.com/office/officeart/2005/8/layout/list1"/>
    <dgm:cxn modelId="{A3F5A940-C3F0-41EF-BC5F-6D86295E3838}" type="presParOf" srcId="{A0B1AB70-E15F-40DE-AE84-D484E50F46E5}" destId="{5CECC47F-D5B3-468A-B5C8-5D7C14BEBB55}" srcOrd="9" destOrd="0" presId="urn:microsoft.com/office/officeart/2005/8/layout/list1"/>
    <dgm:cxn modelId="{59A9C8B9-89A8-494D-B7E4-9C046FE8CA13}" type="presParOf" srcId="{A0B1AB70-E15F-40DE-AE84-D484E50F46E5}" destId="{7493CAE4-F0E1-4AF2-84E7-9E18851AB745}" srcOrd="10" destOrd="0" presId="urn:microsoft.com/office/officeart/2005/8/layout/list1"/>
    <dgm:cxn modelId="{47105709-FEC2-4145-B48C-8FB844F2DB12}" type="presParOf" srcId="{A0B1AB70-E15F-40DE-AE84-D484E50F46E5}" destId="{C9EE5947-5A03-4FF5-BE60-1D184F5BA8AB}" srcOrd="11" destOrd="0" presId="urn:microsoft.com/office/officeart/2005/8/layout/list1"/>
    <dgm:cxn modelId="{6E013F68-45DA-41D0-A738-42087D05A166}" type="presParOf" srcId="{A0B1AB70-E15F-40DE-AE84-D484E50F46E5}" destId="{C06402C1-AF74-4DA5-96F8-A5400B85CB84}" srcOrd="12" destOrd="0" presId="urn:microsoft.com/office/officeart/2005/8/layout/list1"/>
    <dgm:cxn modelId="{DFCBEF11-B069-471D-9044-D04A78639868}" type="presParOf" srcId="{C06402C1-AF74-4DA5-96F8-A5400B85CB84}" destId="{B970D2FF-C009-4CD7-8FE1-F2B4AD36D7BA}" srcOrd="0" destOrd="0" presId="urn:microsoft.com/office/officeart/2005/8/layout/list1"/>
    <dgm:cxn modelId="{2BD9C522-A2BF-4596-9564-3140F3E6CD89}" type="presParOf" srcId="{C06402C1-AF74-4DA5-96F8-A5400B85CB84}" destId="{B9C34B00-75C6-46D6-A24F-3D1721554321}" srcOrd="1" destOrd="0" presId="urn:microsoft.com/office/officeart/2005/8/layout/list1"/>
    <dgm:cxn modelId="{AEF48567-F03D-4B29-ADAF-7D146F720D06}" type="presParOf" srcId="{A0B1AB70-E15F-40DE-AE84-D484E50F46E5}" destId="{E0C12443-7AEE-4B3F-ADAB-C86540E9F4FA}" srcOrd="13" destOrd="0" presId="urn:microsoft.com/office/officeart/2005/8/layout/list1"/>
    <dgm:cxn modelId="{FF4E9B7B-D2BA-47F9-AD3C-E0BB15CE60C5}" type="presParOf" srcId="{A0B1AB70-E15F-40DE-AE84-D484E50F46E5}" destId="{3EBE55F7-7C45-42D5-BF76-F658C4886DC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F21FF-E621-467A-A01C-91F4E3F98AF7}">
      <dsp:nvSpPr>
        <dsp:cNvPr id="0" name=""/>
        <dsp:cNvSpPr/>
      </dsp:nvSpPr>
      <dsp:spPr>
        <a:xfrm>
          <a:off x="782214" y="0"/>
          <a:ext cx="4357879" cy="4357879"/>
        </a:xfrm>
        <a:prstGeom prst="diamond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96703D4-AB72-43C1-9103-EEA6FC0B999E}">
      <dsp:nvSpPr>
        <dsp:cNvPr id="0" name=""/>
        <dsp:cNvSpPr/>
      </dsp:nvSpPr>
      <dsp:spPr>
        <a:xfrm>
          <a:off x="1196213" y="413998"/>
          <a:ext cx="1699572" cy="169957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spc="-6">
              <a:latin typeface="Calibri"/>
              <a:cs typeface="Calibri"/>
            </a:rPr>
            <a:t>Eficiencia</a:t>
          </a:r>
          <a:endParaRPr lang="es-EC" sz="1900" kern="1200" dirty="0"/>
        </a:p>
      </dsp:txBody>
      <dsp:txXfrm>
        <a:off x="1279179" y="496964"/>
        <a:ext cx="1533640" cy="1533640"/>
      </dsp:txXfrm>
    </dsp:sp>
    <dsp:sp modelId="{B3E18DB7-7FEC-4B11-BBE2-E51B4B99D3F2}">
      <dsp:nvSpPr>
        <dsp:cNvPr id="0" name=""/>
        <dsp:cNvSpPr/>
      </dsp:nvSpPr>
      <dsp:spPr>
        <a:xfrm>
          <a:off x="3026522" y="413998"/>
          <a:ext cx="1699572" cy="169957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spc="-6" dirty="0">
              <a:latin typeface="Calibri"/>
              <a:cs typeface="Calibri"/>
            </a:rPr>
            <a:t>Transparencia</a:t>
          </a:r>
        </a:p>
      </dsp:txBody>
      <dsp:txXfrm>
        <a:off x="3109488" y="496964"/>
        <a:ext cx="1533640" cy="1533640"/>
      </dsp:txXfrm>
    </dsp:sp>
    <dsp:sp modelId="{26557141-FC17-4279-8A89-2AEBC61F0D67}">
      <dsp:nvSpPr>
        <dsp:cNvPr id="0" name=""/>
        <dsp:cNvSpPr/>
      </dsp:nvSpPr>
      <dsp:spPr>
        <a:xfrm>
          <a:off x="1196213" y="2244307"/>
          <a:ext cx="1699572" cy="169957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spc="-6">
              <a:latin typeface="Calibri"/>
              <a:cs typeface="Calibri"/>
            </a:rPr>
            <a:t>Inclusión</a:t>
          </a:r>
          <a:endParaRPr lang="es-EC" sz="1900" kern="1200" spc="-6" dirty="0">
            <a:latin typeface="Calibri"/>
            <a:cs typeface="Calibri"/>
          </a:endParaRPr>
        </a:p>
      </dsp:txBody>
      <dsp:txXfrm>
        <a:off x="1279179" y="2327273"/>
        <a:ext cx="1533640" cy="1533640"/>
      </dsp:txXfrm>
    </dsp:sp>
    <dsp:sp modelId="{17875AA9-0AD3-40E9-9D63-A83836E37497}">
      <dsp:nvSpPr>
        <dsp:cNvPr id="0" name=""/>
        <dsp:cNvSpPr/>
      </dsp:nvSpPr>
      <dsp:spPr>
        <a:xfrm>
          <a:off x="3035479" y="2234297"/>
          <a:ext cx="1699572" cy="169957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spc="-6">
              <a:solidFill>
                <a:schemeClr val="bg1"/>
              </a:solidFill>
              <a:latin typeface="Calibri"/>
              <a:cs typeface="Calibri"/>
            </a:rPr>
            <a:t>Derechos</a:t>
          </a:r>
          <a:endParaRPr lang="es-EC" sz="1900" kern="1200" spc="-6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3118445" y="2317263"/>
        <a:ext cx="1533640" cy="1533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863B0-90DB-4E91-BA11-52B8B71EC10B}">
      <dsp:nvSpPr>
        <dsp:cNvPr id="0" name=""/>
        <dsp:cNvSpPr/>
      </dsp:nvSpPr>
      <dsp:spPr>
        <a:xfrm rot="5400000">
          <a:off x="721822" y="587565"/>
          <a:ext cx="1015936" cy="16904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0D4A1-12D3-4AF1-BDF5-755AC1DCA3BE}">
      <dsp:nvSpPr>
        <dsp:cNvPr id="0" name=""/>
        <dsp:cNvSpPr/>
      </dsp:nvSpPr>
      <dsp:spPr>
        <a:xfrm>
          <a:off x="518664" y="1095250"/>
          <a:ext cx="1748601" cy="133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Consolidar </a:t>
          </a:r>
          <a:r>
            <a:rPr lang="es-EC" sz="1600" kern="1200" dirty="0"/>
            <a:t>emprendimientos sólidos</a:t>
          </a:r>
          <a:endParaRPr lang="es-EC" sz="1700" kern="1200" dirty="0"/>
        </a:p>
      </dsp:txBody>
      <dsp:txXfrm>
        <a:off x="518664" y="1095250"/>
        <a:ext cx="1748601" cy="1337794"/>
      </dsp:txXfrm>
    </dsp:sp>
    <dsp:sp modelId="{C7038D3A-0DD3-4CD8-B8DB-52322DB478AD}">
      <dsp:nvSpPr>
        <dsp:cNvPr id="0" name=""/>
        <dsp:cNvSpPr/>
      </dsp:nvSpPr>
      <dsp:spPr>
        <a:xfrm>
          <a:off x="1797650" y="464308"/>
          <a:ext cx="287960" cy="2879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AB5AC-EE07-404E-942A-8E703207590E}">
      <dsp:nvSpPr>
        <dsp:cNvPr id="0" name=""/>
        <dsp:cNvSpPr/>
      </dsp:nvSpPr>
      <dsp:spPr>
        <a:xfrm rot="5400000">
          <a:off x="2708566" y="126438"/>
          <a:ext cx="1015936" cy="16904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CA6BB-8916-4053-BCBC-0EDAD1E99E80}">
      <dsp:nvSpPr>
        <dsp:cNvPr id="0" name=""/>
        <dsp:cNvSpPr/>
      </dsp:nvSpPr>
      <dsp:spPr>
        <a:xfrm>
          <a:off x="2538981" y="631532"/>
          <a:ext cx="1526189" cy="133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Proyectos de semovientes (cerdos, gallinas ponedoras)</a:t>
          </a:r>
        </a:p>
      </dsp:txBody>
      <dsp:txXfrm>
        <a:off x="2538981" y="631532"/>
        <a:ext cx="1526189" cy="1337794"/>
      </dsp:txXfrm>
    </dsp:sp>
    <dsp:sp modelId="{A8492297-E5D3-4054-A6C2-0AD53FEEEB50}">
      <dsp:nvSpPr>
        <dsp:cNvPr id="0" name=""/>
        <dsp:cNvSpPr/>
      </dsp:nvSpPr>
      <dsp:spPr>
        <a:xfrm>
          <a:off x="3777210" y="1982"/>
          <a:ext cx="287960" cy="2879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02D9D-DC38-4C85-AE27-F62C76C6C32B}">
      <dsp:nvSpPr>
        <dsp:cNvPr id="0" name=""/>
        <dsp:cNvSpPr/>
      </dsp:nvSpPr>
      <dsp:spPr>
        <a:xfrm rot="5400000">
          <a:off x="4688126" y="-335887"/>
          <a:ext cx="1015936" cy="16904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FCCC9-174A-4BE0-B6A2-5945AECFB46B}">
      <dsp:nvSpPr>
        <dsp:cNvPr id="0" name=""/>
        <dsp:cNvSpPr/>
      </dsp:nvSpPr>
      <dsp:spPr>
        <a:xfrm>
          <a:off x="4518541" y="169206"/>
          <a:ext cx="1526189" cy="133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Proyectos de huertos ecológicos sustentables</a:t>
          </a:r>
        </a:p>
      </dsp:txBody>
      <dsp:txXfrm>
        <a:off x="4518541" y="169206"/>
        <a:ext cx="1526189" cy="1337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9EAEE-FECC-424A-9032-A0031AA1A9D6}">
      <dsp:nvSpPr>
        <dsp:cNvPr id="0" name=""/>
        <dsp:cNvSpPr/>
      </dsp:nvSpPr>
      <dsp:spPr>
        <a:xfrm rot="5400000">
          <a:off x="923449" y="568156"/>
          <a:ext cx="980376" cy="163132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E9CAB-67BC-4988-85A6-141FFBD9E978}">
      <dsp:nvSpPr>
        <dsp:cNvPr id="0" name=""/>
        <dsp:cNvSpPr/>
      </dsp:nvSpPr>
      <dsp:spPr>
        <a:xfrm>
          <a:off x="759800" y="1055570"/>
          <a:ext cx="1472768" cy="129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 err="1"/>
            <a:t>CRI</a:t>
          </a:r>
          <a:r>
            <a:rPr lang="es-EC" sz="1600" kern="1200" dirty="0"/>
            <a:t>- Servicio de </a:t>
          </a:r>
          <a:r>
            <a:rPr lang="es-EC" sz="1600" kern="1200" dirty="0" err="1"/>
            <a:t>Acuaterapia</a:t>
          </a:r>
          <a:endParaRPr lang="es-EC" sz="1600" kern="1200" dirty="0"/>
        </a:p>
      </dsp:txBody>
      <dsp:txXfrm>
        <a:off x="759800" y="1055570"/>
        <a:ext cx="1472768" cy="1290968"/>
      </dsp:txXfrm>
    </dsp:sp>
    <dsp:sp modelId="{49B8E1D1-43FE-4D5B-AF72-29570B3115D1}">
      <dsp:nvSpPr>
        <dsp:cNvPr id="0" name=""/>
        <dsp:cNvSpPr/>
      </dsp:nvSpPr>
      <dsp:spPr>
        <a:xfrm>
          <a:off x="1954688" y="448056"/>
          <a:ext cx="277880" cy="27788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C718C-62D4-43AE-A59F-9A6904A63A78}">
      <dsp:nvSpPr>
        <dsp:cNvPr id="0" name=""/>
        <dsp:cNvSpPr/>
      </dsp:nvSpPr>
      <dsp:spPr>
        <a:xfrm rot="5400000">
          <a:off x="2726406" y="122012"/>
          <a:ext cx="980376" cy="163132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827DA-F28A-4C49-917E-1AC89790E3CF}">
      <dsp:nvSpPr>
        <dsp:cNvPr id="0" name=""/>
        <dsp:cNvSpPr/>
      </dsp:nvSpPr>
      <dsp:spPr>
        <a:xfrm>
          <a:off x="2562756" y="609427"/>
          <a:ext cx="1472768" cy="129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Entrega de prótesis  y ayudas técnicas</a:t>
          </a:r>
        </a:p>
      </dsp:txBody>
      <dsp:txXfrm>
        <a:off x="2562756" y="609427"/>
        <a:ext cx="1472768" cy="1290968"/>
      </dsp:txXfrm>
    </dsp:sp>
    <dsp:sp modelId="{2B3CE4F0-503F-43A3-8D4C-B36FDCC09099}">
      <dsp:nvSpPr>
        <dsp:cNvPr id="0" name=""/>
        <dsp:cNvSpPr/>
      </dsp:nvSpPr>
      <dsp:spPr>
        <a:xfrm>
          <a:off x="3757644" y="1912"/>
          <a:ext cx="277880" cy="27788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D78C6-AEE3-41BC-9428-89CDA339823D}">
      <dsp:nvSpPr>
        <dsp:cNvPr id="0" name=""/>
        <dsp:cNvSpPr/>
      </dsp:nvSpPr>
      <dsp:spPr>
        <a:xfrm rot="5400000">
          <a:off x="4529362" y="-324130"/>
          <a:ext cx="980376" cy="163132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7F7C7-A758-4451-AE20-1840285DD046}">
      <dsp:nvSpPr>
        <dsp:cNvPr id="0" name=""/>
        <dsp:cNvSpPr/>
      </dsp:nvSpPr>
      <dsp:spPr>
        <a:xfrm>
          <a:off x="4365713" y="163283"/>
          <a:ext cx="1472768" cy="129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 err="1"/>
            <a:t>CDIs</a:t>
          </a:r>
          <a:r>
            <a:rPr lang="es-EC" sz="1600" kern="1200" dirty="0"/>
            <a:t> servicio permanente</a:t>
          </a:r>
        </a:p>
      </dsp:txBody>
      <dsp:txXfrm>
        <a:off x="4365713" y="163283"/>
        <a:ext cx="1472768" cy="1290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F49B4-985A-49E9-8371-F007AA99F83F}">
      <dsp:nvSpPr>
        <dsp:cNvPr id="0" name=""/>
        <dsp:cNvSpPr/>
      </dsp:nvSpPr>
      <dsp:spPr>
        <a:xfrm rot="5400000">
          <a:off x="1637871" y="591424"/>
          <a:ext cx="1020527" cy="16981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E7A70-AD93-43FC-8404-701E9BE6EA2A}">
      <dsp:nvSpPr>
        <dsp:cNvPr id="0" name=""/>
        <dsp:cNvSpPr/>
      </dsp:nvSpPr>
      <dsp:spPr>
        <a:xfrm>
          <a:off x="1467520" y="1098800"/>
          <a:ext cx="1533085" cy="134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Entrega de </a:t>
          </a:r>
          <a:r>
            <a:rPr lang="es-EC" sz="1600" kern="1200" dirty="0"/>
            <a:t>materiales</a:t>
          </a:r>
          <a:r>
            <a:rPr lang="es-EC" sz="1800" kern="1200" dirty="0"/>
            <a:t> de construcción</a:t>
          </a:r>
        </a:p>
      </dsp:txBody>
      <dsp:txXfrm>
        <a:off x="1467520" y="1098800"/>
        <a:ext cx="1533085" cy="1343839"/>
      </dsp:txXfrm>
    </dsp:sp>
    <dsp:sp modelId="{3990084E-979D-4546-87A9-E9A69773D933}">
      <dsp:nvSpPr>
        <dsp:cNvPr id="0" name=""/>
        <dsp:cNvSpPr/>
      </dsp:nvSpPr>
      <dsp:spPr>
        <a:xfrm>
          <a:off x="2711344" y="466405"/>
          <a:ext cx="289261" cy="2892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07F10-9196-4FEB-A516-75830E5AA488}">
      <dsp:nvSpPr>
        <dsp:cNvPr id="0" name=""/>
        <dsp:cNvSpPr/>
      </dsp:nvSpPr>
      <dsp:spPr>
        <a:xfrm rot="5400000">
          <a:off x="3514667" y="127009"/>
          <a:ext cx="1020527" cy="16981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41F66-548C-4FE2-9310-2F79BE6D21DA}">
      <dsp:nvSpPr>
        <dsp:cNvPr id="0" name=""/>
        <dsp:cNvSpPr/>
      </dsp:nvSpPr>
      <dsp:spPr>
        <a:xfrm>
          <a:off x="3344316" y="634385"/>
          <a:ext cx="1533085" cy="134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Entrega de Kits Escolares</a:t>
          </a:r>
        </a:p>
      </dsp:txBody>
      <dsp:txXfrm>
        <a:off x="3344316" y="634385"/>
        <a:ext cx="1533085" cy="1343839"/>
      </dsp:txXfrm>
    </dsp:sp>
    <dsp:sp modelId="{81B5B219-2CD3-43F2-B7E5-97DC24E67EC7}">
      <dsp:nvSpPr>
        <dsp:cNvPr id="0" name=""/>
        <dsp:cNvSpPr/>
      </dsp:nvSpPr>
      <dsp:spPr>
        <a:xfrm>
          <a:off x="4588139" y="1991"/>
          <a:ext cx="289261" cy="2892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1CAA9-A31B-4C43-995D-4499361E0027}">
      <dsp:nvSpPr>
        <dsp:cNvPr id="0" name=""/>
        <dsp:cNvSpPr/>
      </dsp:nvSpPr>
      <dsp:spPr>
        <a:xfrm rot="5400000">
          <a:off x="5391463" y="-337405"/>
          <a:ext cx="1020527" cy="16981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206E3-0604-41A4-B33A-B9554615FD57}">
      <dsp:nvSpPr>
        <dsp:cNvPr id="0" name=""/>
        <dsp:cNvSpPr/>
      </dsp:nvSpPr>
      <dsp:spPr>
        <a:xfrm>
          <a:off x="5221111" y="169970"/>
          <a:ext cx="1533085" cy="134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Entrega de Kits de Alimentos</a:t>
          </a:r>
        </a:p>
      </dsp:txBody>
      <dsp:txXfrm>
        <a:off x="5221111" y="169970"/>
        <a:ext cx="1533085" cy="1343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9FFD6-522F-47F3-8E2B-DC378924F850}">
      <dsp:nvSpPr>
        <dsp:cNvPr id="0" name=""/>
        <dsp:cNvSpPr/>
      </dsp:nvSpPr>
      <dsp:spPr>
        <a:xfrm>
          <a:off x="0" y="335825"/>
          <a:ext cx="391208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DC21EA-D92B-4721-979B-640FC06EEE78}">
      <dsp:nvSpPr>
        <dsp:cNvPr id="0" name=""/>
        <dsp:cNvSpPr/>
      </dsp:nvSpPr>
      <dsp:spPr>
        <a:xfrm>
          <a:off x="195604" y="11105"/>
          <a:ext cx="2738461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07" tIns="0" rIns="1035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Personal capacitado permanente</a:t>
          </a:r>
        </a:p>
      </dsp:txBody>
      <dsp:txXfrm>
        <a:off x="227307" y="42808"/>
        <a:ext cx="2675055" cy="586034"/>
      </dsp:txXfrm>
    </dsp:sp>
    <dsp:sp modelId="{AAFC19AE-1FB2-4CDE-8659-5932CABC66F3}">
      <dsp:nvSpPr>
        <dsp:cNvPr id="0" name=""/>
        <dsp:cNvSpPr/>
      </dsp:nvSpPr>
      <dsp:spPr>
        <a:xfrm>
          <a:off x="0" y="1333745"/>
          <a:ext cx="391208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9A5B0F-19CB-49D6-98EE-D81EE9F2074C}">
      <dsp:nvSpPr>
        <dsp:cNvPr id="0" name=""/>
        <dsp:cNvSpPr/>
      </dsp:nvSpPr>
      <dsp:spPr>
        <a:xfrm>
          <a:off x="195604" y="1009025"/>
          <a:ext cx="2738461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07" tIns="0" rIns="1035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Control médico, descargas emocionales continuas</a:t>
          </a:r>
        </a:p>
      </dsp:txBody>
      <dsp:txXfrm>
        <a:off x="227307" y="1040728"/>
        <a:ext cx="2675055" cy="586034"/>
      </dsp:txXfrm>
    </dsp:sp>
    <dsp:sp modelId="{7493CAE4-F0E1-4AF2-84E7-9E18851AB745}">
      <dsp:nvSpPr>
        <dsp:cNvPr id="0" name=""/>
        <dsp:cNvSpPr/>
      </dsp:nvSpPr>
      <dsp:spPr>
        <a:xfrm>
          <a:off x="0" y="2331665"/>
          <a:ext cx="391208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B5F5FA-27F1-48E7-8A46-34697DAF1BEF}">
      <dsp:nvSpPr>
        <dsp:cNvPr id="0" name=""/>
        <dsp:cNvSpPr/>
      </dsp:nvSpPr>
      <dsp:spPr>
        <a:xfrm>
          <a:off x="195604" y="2006945"/>
          <a:ext cx="2738461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07" tIns="0" rIns="10350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Dotación de insumos, material didáctico, material de oficina</a:t>
          </a:r>
        </a:p>
      </dsp:txBody>
      <dsp:txXfrm>
        <a:off x="227307" y="2038648"/>
        <a:ext cx="2675055" cy="586034"/>
      </dsp:txXfrm>
    </dsp:sp>
    <dsp:sp modelId="{3EBE55F7-7C45-42D5-BF76-F658C4886DC6}">
      <dsp:nvSpPr>
        <dsp:cNvPr id="0" name=""/>
        <dsp:cNvSpPr/>
      </dsp:nvSpPr>
      <dsp:spPr>
        <a:xfrm>
          <a:off x="0" y="3329586"/>
          <a:ext cx="391208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C34B00-75C6-46D6-A24F-3D1721554321}">
      <dsp:nvSpPr>
        <dsp:cNvPr id="0" name=""/>
        <dsp:cNvSpPr/>
      </dsp:nvSpPr>
      <dsp:spPr>
        <a:xfrm>
          <a:off x="195604" y="3004866"/>
          <a:ext cx="2738461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07" tIns="0" rIns="1035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Dotación de uniformes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227307" y="3036569"/>
        <a:ext cx="2675055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43E94-9191-4676-9542-BEF49335E80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6F84F-CBFF-4AD9-9258-FBA9230DE08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431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13088-8E93-470A-B282-DCA182734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1C4813-D691-4CF9-8DEF-751311C29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82D2B-279E-408E-B8FE-67C6FBC5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8152DD-FFA5-40A7-B018-24227B45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36AFC-F1DC-43E7-A3FD-8792ED27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62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078EB-D40A-46B5-B9B0-1D64FFED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5F15F7-C45F-444A-B20A-C38F70A1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6FE910-FABB-4059-BC11-EDD81431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4D175-87A7-4EAD-8209-F25E7C06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8BE0F-9FA0-4E81-AFEC-D4EF9C54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0094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3E2C4D-03F0-4E25-BC0E-1756FDDEA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707624-2EAE-48B4-8BAD-922B75CB7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44E613-C484-4D42-AF97-DC46E609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7F39F8-1121-47B2-8121-3EE0C03E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170593-9CAD-47BD-A4CD-211D64B1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8644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11" b="1" i="0">
                <a:solidFill>
                  <a:srgbClr val="00336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89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46AB7-9F3A-4A15-A16E-CD3F06CC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B55D8-9BC4-4C08-9033-EB18629A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B9229-0EFD-4B69-AB3B-C910F6F8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DB351F-1631-4F3A-B7EA-084462DD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EB1634-1089-40ED-8B89-50D0C6B2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112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02933-C2E7-41DC-8DAA-6F0668AD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90A1A4-E71E-4B1A-844E-0AA6D5075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6CDF7C-54EB-4C69-A238-052D3ED1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94384-48DE-49B9-8331-0C467663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0EE000-688A-4BA4-9BB4-7B514EBB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2189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E54B3-68C0-45CD-B7B2-B1ADB675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2A4F0E-3D6F-456C-985E-F91943D9C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0E26E9-9CE8-431A-9ECF-F4E9EADDA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9D43EE-E27F-4103-ABA2-759D747D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A04D45-2CD3-43A3-998D-B7A40719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661DE0-75D6-4FBC-92A3-C7C3F3B0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870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3BF35-517B-43A3-B03B-188C321D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34DC47-030B-453B-853C-5C60BA81E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4ED651-1176-4121-AE16-F69E4873A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89FDBA-ECF7-4062-9CE5-E12F245D3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31917E-9A97-426F-8737-98E34A53D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2B6C0B-3855-4345-8546-9A5C8F6B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09E733-0449-416F-ADBC-E5C69CA1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A427D5-F08B-417C-92C3-776DD03A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7650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A3E17-1EDA-4036-9EED-1766F82CB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DBA159-8CD6-4919-8B75-E2A12A64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FF634D-B0E7-45B9-825E-5B6AC49D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2FE14D-9A77-4734-B36D-9D768FEC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0110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33E9C4-9D19-4FAF-81AB-3FC75A37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E8F896-6A45-4281-8579-9A955A2B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FEEC30-190A-48CC-ABC3-2FCB7B55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5889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0B683-EE47-4FCA-B8BD-3D2E6CAE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4959E-7476-4103-8453-AD0ADCDC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710741-DE46-4AE1-95F1-4594BD898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BBD19B-FCD6-45B6-A41D-191EC725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788B9B-BBA5-4736-99F6-3C52645E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0C4427-873A-424F-ACEB-4E932324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0381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9D84E-C299-4339-980C-1CCBDB6A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54151F-3F80-4FE4-8C8A-33DFED102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B330BB-614D-4CCA-B124-B31029984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73202C-217F-429C-853A-3720FE67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B71A63-2492-4150-B629-A2836158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FF3B84-8D43-4D17-91DC-2099BE20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792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A8E6D1-7D57-4B2B-8CE8-CF0171DA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5165DC-DCDC-40AE-A80C-FB7E4BB9E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1727D-D22A-43B9-99C7-11CF354CB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3557-7C3F-441A-A802-08372BC8B570}" type="datetimeFigureOut">
              <a:rPr lang="es-419" smtClean="0"/>
              <a:t>15/5/2026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6617D-60F7-47B7-B60C-094815493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81E67-709D-4B48-AA13-D640896D0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BA4F-4A6D-4D16-9947-2F1587D06A6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1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12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microsoft.com/office/2007/relationships/hdphoto" Target="../media/hdphoto6.wdp"/><Relationship Id="rId4" Type="http://schemas.openxmlformats.org/officeDocument/2006/relationships/image" Target="../media/image47.png"/><Relationship Id="rId9" Type="http://schemas.openxmlformats.org/officeDocument/2006/relationships/image" Target="../media/image50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jpeg"/><Relationship Id="rId5" Type="http://schemas.openxmlformats.org/officeDocument/2006/relationships/image" Target="../media/image54.png"/><Relationship Id="rId10" Type="http://schemas.openxmlformats.org/officeDocument/2006/relationships/image" Target="../media/image58.jpe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microsoft.com/office/2007/relationships/hdphoto" Target="../media/hdphoto8.wdp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3.wdp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34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A86834-88EF-4393-8085-2D84CFC3B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AF4AA7-B890-4750-9FBC-24F2CD23B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Google Shape;109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1" y="1415562"/>
            <a:ext cx="5238750" cy="20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1221398" y="782654"/>
            <a:ext cx="1115139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DISCAPACIDAD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HACIA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AUTONOMÍA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REAL</a:t>
            </a:r>
            <a:endParaRPr dirty="0"/>
          </a:p>
        </p:txBody>
      </p:sp>
      <p:sp>
        <p:nvSpPr>
          <p:cNvPr id="113" name="Google Shape;113;p14"/>
          <p:cNvSpPr/>
          <p:nvPr/>
        </p:nvSpPr>
        <p:spPr>
          <a:xfrm>
            <a:off x="971550" y="832906"/>
            <a:ext cx="114300" cy="523875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7064802" y="1306529"/>
            <a:ext cx="55006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Acciones</a:t>
            </a:r>
            <a:r>
              <a:rPr lang="en-US" sz="1404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404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Impacto</a:t>
            </a:r>
            <a:r>
              <a:rPr lang="en-US" sz="1404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Directo</a:t>
            </a:r>
            <a:r>
              <a:rPr lang="en-US" sz="1404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dirty="0"/>
          </a:p>
        </p:txBody>
      </p:sp>
      <p:sp>
        <p:nvSpPr>
          <p:cNvPr id="115" name="Google Shape;115;p14"/>
          <p:cNvSpPr txBox="1"/>
          <p:nvPr/>
        </p:nvSpPr>
        <p:spPr>
          <a:xfrm>
            <a:off x="1582762" y="1501783"/>
            <a:ext cx="482060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Enfoque</a:t>
            </a:r>
            <a:r>
              <a:rPr lang="en-US" sz="1404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Domiciliario</a:t>
            </a:r>
            <a:endParaRPr dirty="0"/>
          </a:p>
        </p:txBody>
      </p:sp>
      <p:sp>
        <p:nvSpPr>
          <p:cNvPr id="116" name="Google Shape;116;p14"/>
          <p:cNvSpPr txBox="1"/>
          <p:nvPr/>
        </p:nvSpPr>
        <p:spPr>
          <a:xfrm>
            <a:off x="1116394" y="1969377"/>
            <a:ext cx="459105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Atención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integral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hogar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personas con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discapacidad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severa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fortaleciendo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rol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cuidador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inclusión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económica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17" name="Google Shape;117;p14"/>
          <p:cNvSpPr txBox="1"/>
          <p:nvPr/>
        </p:nvSpPr>
        <p:spPr>
          <a:xfrm>
            <a:off x="6403364" y="1727870"/>
            <a:ext cx="4905375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Inserción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Laboral: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6 personas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vinculadas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éxito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al mercado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laboral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local.</a:t>
            </a:r>
            <a:endParaRPr dirty="0"/>
          </a:p>
        </p:txBody>
      </p:sp>
      <p:sp>
        <p:nvSpPr>
          <p:cNvPr id="118" name="Google Shape;118;p14"/>
          <p:cNvSpPr txBox="1"/>
          <p:nvPr/>
        </p:nvSpPr>
        <p:spPr>
          <a:xfrm>
            <a:off x="6424338" y="2834758"/>
            <a:ext cx="4905375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Ayudas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Técnicas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Gestión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entrega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sillas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ruedas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audífonos</a:t>
            </a:r>
            <a:r>
              <a:rPr lang="en-US" sz="13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órtesis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protesis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bastones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19" name="Google Shape;119;p14"/>
          <p:cNvSpPr txBox="1"/>
          <p:nvPr/>
        </p:nvSpPr>
        <p:spPr>
          <a:xfrm>
            <a:off x="6435695" y="3815167"/>
            <a:ext cx="4905375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Hábitat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12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mingas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adecentamiento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viviendas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mejorar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movilidad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interna.</a:t>
            </a:r>
            <a:endParaRPr dirty="0"/>
          </a:p>
        </p:txBody>
      </p:sp>
      <p:sp>
        <p:nvSpPr>
          <p:cNvPr id="120" name="Google Shape;120;p14"/>
          <p:cNvSpPr txBox="1"/>
          <p:nvPr/>
        </p:nvSpPr>
        <p:spPr>
          <a:xfrm>
            <a:off x="6584155" y="4775413"/>
            <a:ext cx="4905375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Redes de </a:t>
            </a: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Apoyo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Formación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8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comités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cuidadores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parroquiales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.</a:t>
            </a:r>
            <a:endParaRPr dirty="0"/>
          </a:p>
        </p:txBody>
      </p:sp>
      <p:pic>
        <p:nvPicPr>
          <p:cNvPr id="121" name="Google Shape;121;p14" descr="image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53151" y="1862224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 descr="image.png"/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18073" y="3019508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 descr="image.png"/>
          <p:cNvPicPr preferRelativeResize="0"/>
          <p:nvPr/>
        </p:nvPicPr>
        <p:blipFill rotWithShape="1">
          <a:blip r:embed="rId9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59654" y="4042353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 descr="image.png"/>
          <p:cNvPicPr preferRelativeResize="0"/>
          <p:nvPr/>
        </p:nvPicPr>
        <p:blipFill rotWithShape="1">
          <a:blip r:embed="rId11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84289" y="5090278"/>
            <a:ext cx="2190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460372D-6D7D-499C-9976-0E84F3F9AA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139"/>
            <a:ext cx="2980775" cy="2980775"/>
          </a:xfrm>
          <a:prstGeom prst="rect">
            <a:avLst/>
          </a:prstGeom>
        </p:spPr>
      </p:pic>
      <p:sp>
        <p:nvSpPr>
          <p:cNvPr id="22" name="Google Shape;120;p14">
            <a:extLst>
              <a:ext uri="{FF2B5EF4-FFF2-40B4-BE49-F238E27FC236}">
                <a16:creationId xmlns:a16="http://schemas.microsoft.com/office/drawing/2014/main" id="{7E9E6C42-B2EA-43F3-9059-3BFD7BB21929}"/>
              </a:ext>
            </a:extLst>
          </p:cNvPr>
          <p:cNvSpPr txBox="1"/>
          <p:nvPr/>
        </p:nvSpPr>
        <p:spPr>
          <a:xfrm>
            <a:off x="6501865" y="5534382"/>
            <a:ext cx="4905375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Eventos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r>
              <a:rPr lang="es-419" sz="135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conmemorativos enfocados en la inclusión social del cantón  1020  beneficiarios</a:t>
            </a:r>
            <a:endParaRPr sz="135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25" name="Google Shape;109;p14" descr="image.png">
            <a:extLst>
              <a:ext uri="{FF2B5EF4-FFF2-40B4-BE49-F238E27FC236}">
                <a16:creationId xmlns:a16="http://schemas.microsoft.com/office/drawing/2014/main" id="{2C8AB5D0-22BB-44CF-B6FC-EE6524D8FE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2837" y="4969410"/>
            <a:ext cx="2336692" cy="1040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D823863-B934-44EF-8B51-606571306844}"/>
              </a:ext>
            </a:extLst>
          </p:cNvPr>
          <p:cNvSpPr txBox="1"/>
          <p:nvPr/>
        </p:nvSpPr>
        <p:spPr>
          <a:xfrm>
            <a:off x="3170727" y="4894313"/>
            <a:ext cx="19487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/>
              <a:t>5760</a:t>
            </a:r>
          </a:p>
          <a:p>
            <a:pPr algn="ctr"/>
            <a:r>
              <a:rPr lang="es-EC" dirty="0"/>
              <a:t>Visitas Técnicas integrales</a:t>
            </a:r>
          </a:p>
        </p:txBody>
      </p:sp>
      <p:pic>
        <p:nvPicPr>
          <p:cNvPr id="26" name="Google Shape;109;p14" descr="image.png">
            <a:extLst>
              <a:ext uri="{FF2B5EF4-FFF2-40B4-BE49-F238E27FC236}">
                <a16:creationId xmlns:a16="http://schemas.microsoft.com/office/drawing/2014/main" id="{2AE39CA8-8C94-4E67-86E7-0B637A26FF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5753" y="3696702"/>
            <a:ext cx="3609747" cy="942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EA0581-1DE9-446C-AA79-BF7F2BBBD6EA}"/>
              </a:ext>
            </a:extLst>
          </p:cNvPr>
          <p:cNvSpPr txBox="1"/>
          <p:nvPr/>
        </p:nvSpPr>
        <p:spPr>
          <a:xfrm>
            <a:off x="2295754" y="3775145"/>
            <a:ext cx="3439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96</a:t>
            </a:r>
            <a:r>
              <a:rPr lang="es-EC" sz="1000" dirty="0"/>
              <a:t> </a:t>
            </a:r>
            <a:r>
              <a:rPr lang="es-EC" sz="2400" dirty="0"/>
              <a:t>Talleres</a:t>
            </a:r>
            <a:r>
              <a:rPr lang="es-EC" sz="1000" dirty="0"/>
              <a:t> </a:t>
            </a:r>
          </a:p>
          <a:p>
            <a:pPr algn="just"/>
            <a:r>
              <a:rPr lang="es-419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psicoeducativos de buen trato a personas con discapacidad, inclusión </a:t>
            </a:r>
            <a:r>
              <a:rPr lang="es-419" sz="1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social,talleres</a:t>
            </a:r>
            <a:r>
              <a:rPr lang="es-419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419" sz="1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pre-ocupacionales</a:t>
            </a:r>
            <a:r>
              <a:rPr lang="es-419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419" sz="1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pre-laborales</a:t>
            </a:r>
            <a:r>
              <a:rPr lang="es-419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de entrenamiento laboral</a:t>
            </a:r>
            <a:r>
              <a:rPr lang="es-EC" sz="1000" dirty="0"/>
              <a:t>  </a:t>
            </a:r>
          </a:p>
        </p:txBody>
      </p:sp>
      <p:pic>
        <p:nvPicPr>
          <p:cNvPr id="28" name="Google Shape;91;p13" descr="image.png">
            <a:extLst>
              <a:ext uri="{FF2B5EF4-FFF2-40B4-BE49-F238E27FC236}">
                <a16:creationId xmlns:a16="http://schemas.microsoft.com/office/drawing/2014/main" id="{0D8572FC-FE30-4857-B766-01E56DBB956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53151" y="5596631"/>
            <a:ext cx="28575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5696C8-D123-4C7F-8433-237EDBD37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9" name="Google Shape;129;p15" descr="image.png"/>
          <p:cNvPicPr preferRelativeResize="0"/>
          <p:nvPr/>
        </p:nvPicPr>
        <p:blipFill rotWithShape="1">
          <a:blip r:embed="rId4">
            <a:alphaModFix/>
          </a:blip>
          <a:srcRect r="2265" b="31730"/>
          <a:stretch/>
        </p:blipFill>
        <p:spPr>
          <a:xfrm>
            <a:off x="140493" y="1088048"/>
            <a:ext cx="11915775" cy="468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914650"/>
            <a:ext cx="523875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1181100" y="795337"/>
            <a:ext cx="1115139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PROTECCIÓN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ESPECIAL: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ERRADICACIÓN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MENDICIDAD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TRABAJO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INFANTIL</a:t>
            </a:r>
            <a:endParaRPr dirty="0"/>
          </a:p>
        </p:txBody>
      </p:sp>
      <p:sp>
        <p:nvSpPr>
          <p:cNvPr id="132" name="Google Shape;132;p15"/>
          <p:cNvSpPr/>
          <p:nvPr/>
        </p:nvSpPr>
        <p:spPr>
          <a:xfrm>
            <a:off x="697706" y="757238"/>
            <a:ext cx="114300" cy="104775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690563" y="1956791"/>
            <a:ext cx="52387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Intervención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técnica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niñas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niños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adolescentes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situación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riesgo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calles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zonas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agrícolas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 dirty="0"/>
          </a:p>
        </p:txBody>
      </p:sp>
      <p:sp>
        <p:nvSpPr>
          <p:cNvPr id="135" name="Google Shape;135;p15"/>
          <p:cNvSpPr txBox="1"/>
          <p:nvPr/>
        </p:nvSpPr>
        <p:spPr>
          <a:xfrm>
            <a:off x="6286500" y="1857375"/>
            <a:ext cx="55006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Estrategia de Intervención: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904875" y="3152775"/>
            <a:ext cx="50006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Resultados Cuantitativos: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904875" y="3429000"/>
            <a:ext cx="476250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10.080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904875" y="3800475"/>
            <a:ext cx="47625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Visitas de seguimiento y control en territorio.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6619875" y="2286000"/>
            <a:ext cx="4905375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Sensibilización:</a:t>
            </a:r>
            <a:r>
              <a:rPr lang="en-US" sz="13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200 talleres con familias para prevenir la explotación laboral infantil.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6619875" y="2880121"/>
            <a:ext cx="4905375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Contención:</a:t>
            </a:r>
            <a:r>
              <a:rPr lang="en-US" sz="13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217 espacios recreativos (Colonias navideñas y vacacionales).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6619875" y="3474243"/>
            <a:ext cx="4905375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Soberanía Alimentaria:</a:t>
            </a:r>
            <a:r>
              <a:rPr lang="en-US" sz="13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Entrega de kits de alimentos, plántulas y semovientes para proyectos de vida familiares.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6619875" y="4068365"/>
            <a:ext cx="4905375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Retención Escolar:</a:t>
            </a:r>
            <a:r>
              <a:rPr lang="en-US" sz="13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Entrega de útiles escolares para garantizar la permanencia educativa.</a:t>
            </a:r>
            <a:endParaRPr/>
          </a:p>
        </p:txBody>
      </p:sp>
      <p:pic>
        <p:nvPicPr>
          <p:cNvPr id="143" name="Google Shape;143;p15" descr="image.png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286500" y="2309812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 descr="image.png"/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286500" y="2903934"/>
            <a:ext cx="2190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 descr="image.png"/>
          <p:cNvPicPr preferRelativeResize="0"/>
          <p:nvPr/>
        </p:nvPicPr>
        <p:blipFill rotWithShape="1">
          <a:blip r:embed="rId8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286500" y="3498056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 descr="image.png"/>
          <p:cNvPicPr preferRelativeResize="0"/>
          <p:nvPr/>
        </p:nvPicPr>
        <p:blipFill rotWithShape="1">
          <a:blip r:embed="rId9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286500" y="4092178"/>
            <a:ext cx="2190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1BAD28B-5AF6-4771-BCBD-D1E7CA0394F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27356" r="14533" b="50539"/>
          <a:stretch/>
        </p:blipFill>
        <p:spPr bwMode="auto">
          <a:xfrm>
            <a:off x="628133" y="4449124"/>
            <a:ext cx="5264817" cy="1667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A260790-B669-464B-A63B-BE3542473D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0043" r="10456" b="27977"/>
          <a:stretch/>
        </p:blipFill>
        <p:spPr bwMode="auto">
          <a:xfrm>
            <a:off x="6521083" y="4662485"/>
            <a:ext cx="5100510" cy="15144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AD60EA-B775-4C5F-BA8A-A93CC113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48" y="472"/>
            <a:ext cx="12192000" cy="6858000"/>
          </a:xfrm>
          <a:prstGeom prst="rect">
            <a:avLst/>
          </a:prstGeom>
        </p:spPr>
      </p:pic>
      <p:pic>
        <p:nvPicPr>
          <p:cNvPr id="109" name="Google Shape;109;p14" descr="image.png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352232" y="1349771"/>
            <a:ext cx="4458706" cy="21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6421" y="2671057"/>
            <a:ext cx="4176712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904875" y="476250"/>
            <a:ext cx="11151393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550" b="1" i="0" u="none" strike="noStrike" cap="none" dirty="0">
              <a:solidFill>
                <a:srgbClr val="0033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REGISTRO</a:t>
            </a:r>
            <a:r>
              <a:rPr lang="en-US" sz="25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SOCIAL: </a:t>
            </a:r>
            <a:r>
              <a:rPr lang="en-US" sz="25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DATOS</a:t>
            </a:r>
            <a:r>
              <a:rPr lang="en-US" sz="25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PARA LA </a:t>
            </a:r>
            <a:r>
              <a:rPr lang="en-US" sz="25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INCLUSIÓN</a:t>
            </a:r>
            <a:endParaRPr dirty="0"/>
          </a:p>
        </p:txBody>
      </p:sp>
      <p:sp>
        <p:nvSpPr>
          <p:cNvPr id="112" name="Google Shape;112;p14"/>
          <p:cNvSpPr/>
          <p:nvPr/>
        </p:nvSpPr>
        <p:spPr>
          <a:xfrm>
            <a:off x="609600" y="755980"/>
            <a:ext cx="114300" cy="485775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2089425" y="1312298"/>
            <a:ext cx="5500687" cy="43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4" b="1" i="0" u="none" strike="noStrike" cap="none" dirty="0">
              <a:solidFill>
                <a:srgbClr val="0033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ATENCIÓN</a:t>
            </a:r>
            <a:r>
              <a:rPr lang="en-US" sz="1404" b="1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04" b="1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1404" b="1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1404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VENTANILLA</a:t>
            </a:r>
            <a:r>
              <a:rPr lang="en-US" sz="1404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1404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REGISTRO</a:t>
            </a:r>
            <a:r>
              <a:rPr lang="en-US" sz="1404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SOCIAL</a:t>
            </a:r>
            <a:endParaRPr dirty="0"/>
          </a:p>
        </p:txBody>
      </p:sp>
      <p:sp>
        <p:nvSpPr>
          <p:cNvPr id="115" name="Google Shape;115;p14"/>
          <p:cNvSpPr txBox="1"/>
          <p:nvPr/>
        </p:nvSpPr>
        <p:spPr>
          <a:xfrm>
            <a:off x="7131279" y="1461229"/>
            <a:ext cx="4900612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Población </a:t>
            </a:r>
            <a:r>
              <a:rPr lang="en-US" sz="1404" b="1" i="0" u="none" strike="noStrike" cap="none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Registrada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7158174" y="1674053"/>
            <a:ext cx="46672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 dirty="0">
                <a:solidFill>
                  <a:srgbClr val="11CAA0"/>
                </a:solidFill>
                <a:latin typeface="Lato"/>
                <a:ea typeface="Lato"/>
                <a:cs typeface="Lato"/>
                <a:sym typeface="Lato"/>
              </a:rPr>
              <a:t>2.345</a:t>
            </a:r>
            <a:endParaRPr dirty="0"/>
          </a:p>
        </p:txBody>
      </p:sp>
      <p:sp>
        <p:nvSpPr>
          <p:cNvPr id="117" name="Google Shape;117;p14"/>
          <p:cNvSpPr txBox="1"/>
          <p:nvPr/>
        </p:nvSpPr>
        <p:spPr>
          <a:xfrm>
            <a:off x="7348538" y="2287047"/>
            <a:ext cx="41767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Usuarios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ingresados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actualizados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la base de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datos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institucional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durante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periodo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2025.</a:t>
            </a:r>
            <a:endParaRPr dirty="0"/>
          </a:p>
        </p:txBody>
      </p:sp>
      <p:sp>
        <p:nvSpPr>
          <p:cNvPr id="118" name="Google Shape;118;p14"/>
          <p:cNvSpPr txBox="1"/>
          <p:nvPr/>
        </p:nvSpPr>
        <p:spPr>
          <a:xfrm>
            <a:off x="2687416" y="2749170"/>
            <a:ext cx="52387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Levantamiento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información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socioeconómica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19" name="Google Shape;119;p14"/>
          <p:cNvSpPr txBox="1"/>
          <p:nvPr/>
        </p:nvSpPr>
        <p:spPr>
          <a:xfrm>
            <a:off x="3647181" y="3108145"/>
            <a:ext cx="52387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Categorización de niveles de vulnerabilidad.</a:t>
            </a:r>
            <a:endParaRPr lang="es-EC" dirty="0"/>
          </a:p>
        </p:txBody>
      </p:sp>
      <p:sp>
        <p:nvSpPr>
          <p:cNvPr id="120" name="Google Shape;120;p14"/>
          <p:cNvSpPr txBox="1"/>
          <p:nvPr/>
        </p:nvSpPr>
        <p:spPr>
          <a:xfrm>
            <a:off x="2012759" y="2308796"/>
            <a:ext cx="52387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Focalización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eficiente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bonos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ayudas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técnicas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121" name="Google Shape;121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7416" y="2749170"/>
            <a:ext cx="1333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8774" y="3133674"/>
            <a:ext cx="1333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56075" y="2291975"/>
            <a:ext cx="13335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2;p15">
            <a:extLst>
              <a:ext uri="{FF2B5EF4-FFF2-40B4-BE49-F238E27FC236}">
                <a16:creationId xmlns:a16="http://schemas.microsoft.com/office/drawing/2014/main" id="{1D9F3AC6-2DAF-4F49-9A40-72C8E4FF9745}"/>
              </a:ext>
            </a:extLst>
          </p:cNvPr>
          <p:cNvSpPr txBox="1"/>
          <p:nvPr/>
        </p:nvSpPr>
        <p:spPr>
          <a:xfrm>
            <a:off x="851847" y="3789646"/>
            <a:ext cx="111513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RESPUESTA A </a:t>
            </a:r>
            <a:r>
              <a:rPr lang="en-US" sz="24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MEDIDAS</a:t>
            </a:r>
            <a:r>
              <a:rPr lang="en-US" sz="24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4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PROTECCIÓN</a:t>
            </a:r>
            <a:r>
              <a:rPr lang="en-US" sz="24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2400" b="1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NOSOTROS</a:t>
            </a:r>
            <a:r>
              <a:rPr lang="en-US" sz="2400" b="1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TE</a:t>
            </a:r>
            <a:r>
              <a:rPr lang="en-US" sz="2400" b="1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ACOMPAÑAMOS</a:t>
            </a:r>
            <a:endParaRPr sz="2400" dirty="0"/>
          </a:p>
        </p:txBody>
      </p:sp>
      <p:sp>
        <p:nvSpPr>
          <p:cNvPr id="20" name="Google Shape;135;p15">
            <a:extLst>
              <a:ext uri="{FF2B5EF4-FFF2-40B4-BE49-F238E27FC236}">
                <a16:creationId xmlns:a16="http://schemas.microsoft.com/office/drawing/2014/main" id="{ED4FF794-FE31-4109-A631-266E6E9BF7D6}"/>
              </a:ext>
            </a:extLst>
          </p:cNvPr>
          <p:cNvSpPr txBox="1"/>
          <p:nvPr/>
        </p:nvSpPr>
        <p:spPr>
          <a:xfrm>
            <a:off x="1836366" y="4862026"/>
            <a:ext cx="45923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UEPDE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actúa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brazo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ejecutor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Junta Cantonal de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Protección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Derechos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brindando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soporte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técnico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acompañamiento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víctimas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vulneración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21" name="Google Shape;129;p15" descr="image.png">
            <a:extLst>
              <a:ext uri="{FF2B5EF4-FFF2-40B4-BE49-F238E27FC236}">
                <a16:creationId xmlns:a16="http://schemas.microsoft.com/office/drawing/2014/main" id="{37CE24BE-838B-4824-9A65-DA502E1D030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0491" y="4325539"/>
            <a:ext cx="4902642" cy="173358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FA4498A-ED64-4E26-BB7D-03B67B8EB1DA}"/>
              </a:ext>
            </a:extLst>
          </p:cNvPr>
          <p:cNvSpPr txBox="1"/>
          <p:nvPr/>
        </p:nvSpPr>
        <p:spPr>
          <a:xfrm>
            <a:off x="7158174" y="5330130"/>
            <a:ext cx="4584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Nuestra intervención asegura que las órdenes administrativas de protección se traduzcan en cambios reales de vida para </a:t>
            </a:r>
            <a:r>
              <a:rPr lang="es-E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NNA</a:t>
            </a:r>
            <a:r>
              <a:rPr lang="es-E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mujeres y adultos mayores.</a:t>
            </a:r>
            <a:endParaRPr lang="es-ES" sz="1200" dirty="0"/>
          </a:p>
        </p:txBody>
      </p:sp>
      <p:pic>
        <p:nvPicPr>
          <p:cNvPr id="24" name="Google Shape;136;p15" descr="image.png">
            <a:extLst>
              <a:ext uri="{FF2B5EF4-FFF2-40B4-BE49-F238E27FC236}">
                <a16:creationId xmlns:a16="http://schemas.microsoft.com/office/drawing/2014/main" id="{3FB39F81-A28C-4F2D-9E46-FF22D5FEC91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85931" y="4361748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7;p15">
            <a:extLst>
              <a:ext uri="{FF2B5EF4-FFF2-40B4-BE49-F238E27FC236}">
                <a16:creationId xmlns:a16="http://schemas.microsoft.com/office/drawing/2014/main" id="{A0056996-FBB5-4434-B30B-E398379697DD}"/>
              </a:ext>
            </a:extLst>
          </p:cNvPr>
          <p:cNvSpPr txBox="1"/>
          <p:nvPr/>
        </p:nvSpPr>
        <p:spPr>
          <a:xfrm>
            <a:off x="6695598" y="4915745"/>
            <a:ext cx="46605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Coordinación</a:t>
            </a:r>
            <a:r>
              <a:rPr lang="en-US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Efectiva</a:t>
            </a:r>
            <a:r>
              <a:rPr lang="en-US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141 </a:t>
            </a:r>
            <a:r>
              <a:rPr lang="en-US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casos</a:t>
            </a:r>
            <a:endParaRPr dirty="0"/>
          </a:p>
        </p:txBody>
      </p:sp>
      <p:sp>
        <p:nvSpPr>
          <p:cNvPr id="26" name="Google Shape;112;p14">
            <a:extLst>
              <a:ext uri="{FF2B5EF4-FFF2-40B4-BE49-F238E27FC236}">
                <a16:creationId xmlns:a16="http://schemas.microsoft.com/office/drawing/2014/main" id="{A8FE8154-0424-4374-BFED-7AC8EC8AB273}"/>
              </a:ext>
            </a:extLst>
          </p:cNvPr>
          <p:cNvSpPr/>
          <p:nvPr/>
        </p:nvSpPr>
        <p:spPr>
          <a:xfrm>
            <a:off x="591436" y="3640936"/>
            <a:ext cx="114300" cy="485775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130;p15" descr="image.png">
            <a:extLst>
              <a:ext uri="{FF2B5EF4-FFF2-40B4-BE49-F238E27FC236}">
                <a16:creationId xmlns:a16="http://schemas.microsoft.com/office/drawing/2014/main" id="{6BB3C991-9513-49D1-8179-7986C25DD97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05314" y="5601208"/>
            <a:ext cx="4592347" cy="58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404D946-94B3-4DBD-A9F1-BE669C2EDE62}"/>
              </a:ext>
            </a:extLst>
          </p:cNvPr>
          <p:cNvSpPr txBox="1"/>
          <p:nvPr/>
        </p:nvSpPr>
        <p:spPr>
          <a:xfrm>
            <a:off x="1805315" y="5653295"/>
            <a:ext cx="4592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Seguimiento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psicológico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social y legal para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garantizar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cumplimiento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las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medidas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protección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dictadas</a:t>
            </a:r>
            <a:endParaRPr lang="es-419" sz="1400" dirty="0"/>
          </a:p>
        </p:txBody>
      </p:sp>
      <p:sp>
        <p:nvSpPr>
          <p:cNvPr id="30" name="Google Shape;139;p15">
            <a:extLst>
              <a:ext uri="{FF2B5EF4-FFF2-40B4-BE49-F238E27FC236}">
                <a16:creationId xmlns:a16="http://schemas.microsoft.com/office/drawing/2014/main" id="{0757842D-33F5-48EF-B7B1-311B6398F7F7}"/>
              </a:ext>
            </a:extLst>
          </p:cNvPr>
          <p:cNvSpPr txBox="1"/>
          <p:nvPr/>
        </p:nvSpPr>
        <p:spPr>
          <a:xfrm>
            <a:off x="448867" y="5615500"/>
            <a:ext cx="508063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Atención</a:t>
            </a:r>
            <a:r>
              <a:rPr lang="en-US" sz="12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 Integral:</a:t>
            </a:r>
            <a:endParaRPr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2A656BA5-113E-4658-958F-69DB2C63E9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9" t="27590" r="13542" b="26394"/>
          <a:stretch/>
        </p:blipFill>
        <p:spPr bwMode="auto">
          <a:xfrm>
            <a:off x="-13498" y="1473346"/>
            <a:ext cx="1775909" cy="2338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Google Shape;139;p15">
            <a:extLst>
              <a:ext uri="{FF2B5EF4-FFF2-40B4-BE49-F238E27FC236}">
                <a16:creationId xmlns:a16="http://schemas.microsoft.com/office/drawing/2014/main" id="{381CBC6A-66E9-4E10-A390-5E2E039C0077}"/>
              </a:ext>
            </a:extLst>
          </p:cNvPr>
          <p:cNvSpPr txBox="1"/>
          <p:nvPr/>
        </p:nvSpPr>
        <p:spPr>
          <a:xfrm>
            <a:off x="456509" y="4361748"/>
            <a:ext cx="1199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Acompañamiento Judicial</a:t>
            </a:r>
            <a:r>
              <a:rPr lang="en-US" sz="12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dirty="0"/>
          </a:p>
        </p:txBody>
      </p:sp>
      <p:sp>
        <p:nvSpPr>
          <p:cNvPr id="33" name="Google Shape;135;p15">
            <a:extLst>
              <a:ext uri="{FF2B5EF4-FFF2-40B4-BE49-F238E27FC236}">
                <a16:creationId xmlns:a16="http://schemas.microsoft.com/office/drawing/2014/main" id="{1307EB6D-0768-4028-9B10-19C0478D77F9}"/>
              </a:ext>
            </a:extLst>
          </p:cNvPr>
          <p:cNvSpPr txBox="1"/>
          <p:nvPr/>
        </p:nvSpPr>
        <p:spPr>
          <a:xfrm>
            <a:off x="1886920" y="4334280"/>
            <a:ext cx="45923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UEPDE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actúa</a:t>
            </a:r>
            <a:r>
              <a:rPr lang="en-US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acompañamiento</a:t>
            </a:r>
            <a:r>
              <a:rPr lang="en-US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2 </a:t>
            </a:r>
            <a:r>
              <a:rPr lang="en-US" sz="12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casos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34" name="Google Shape;139;p15">
            <a:extLst>
              <a:ext uri="{FF2B5EF4-FFF2-40B4-BE49-F238E27FC236}">
                <a16:creationId xmlns:a16="http://schemas.microsoft.com/office/drawing/2014/main" id="{147CA371-2957-43CF-A531-938611AEEF32}"/>
              </a:ext>
            </a:extLst>
          </p:cNvPr>
          <p:cNvSpPr txBox="1"/>
          <p:nvPr/>
        </p:nvSpPr>
        <p:spPr>
          <a:xfrm>
            <a:off x="456509" y="4969939"/>
            <a:ext cx="119924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Casos Críticos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D12D5C-CC4F-4306-BF21-B65E69C4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86"/>
            <a:ext cx="12192000" cy="6858000"/>
          </a:xfrm>
          <a:prstGeom prst="rect">
            <a:avLst/>
          </a:prstGeom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45" y="1791737"/>
            <a:ext cx="3270055" cy="4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190292" y="820834"/>
            <a:ext cx="11151393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ARTICULACIÓN</a:t>
            </a:r>
            <a:r>
              <a:rPr lang="en-US" sz="25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INTERINSTITUCIONAL</a:t>
            </a:r>
            <a:r>
              <a:rPr lang="en-US" sz="25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1772383" y="774153"/>
            <a:ext cx="114300" cy="485775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58945" y="1374166"/>
            <a:ext cx="109870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UEPDE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fortalece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capacidad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operativa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mediante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alianzas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estratégicas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con la academia,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sector privado y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fundaciones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técnicas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400"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609971" y="1888752"/>
            <a:ext cx="4940617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Objetivo</a:t>
            </a:r>
            <a:r>
              <a:rPr lang="en-US" sz="15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de los </a:t>
            </a:r>
            <a:r>
              <a:rPr lang="en-US" sz="15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Convenios</a:t>
            </a:r>
            <a:r>
              <a:rPr lang="en-US" sz="15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DC3FC94-250E-4B19-9DC1-8D1C26643F91}"/>
              </a:ext>
            </a:extLst>
          </p:cNvPr>
          <p:cNvSpPr/>
          <p:nvPr/>
        </p:nvSpPr>
        <p:spPr>
          <a:xfrm>
            <a:off x="158945" y="2415227"/>
            <a:ext cx="3173340" cy="31622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7" name="Google Shape;97;p13"/>
          <p:cNvSpPr txBox="1"/>
          <p:nvPr/>
        </p:nvSpPr>
        <p:spPr>
          <a:xfrm>
            <a:off x="158945" y="4030508"/>
            <a:ext cx="355140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Garantizar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personal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técnico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calificado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brigadas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99" name="Google Shape;99;p13"/>
          <p:cNvSpPr txBox="1"/>
          <p:nvPr/>
        </p:nvSpPr>
        <p:spPr>
          <a:xfrm>
            <a:off x="158945" y="3308655"/>
            <a:ext cx="345904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Acceso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tecnologías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rehabilitación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última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generación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01" name="Google Shape;101;p13"/>
          <p:cNvSpPr txBox="1"/>
          <p:nvPr/>
        </p:nvSpPr>
        <p:spPr>
          <a:xfrm>
            <a:off x="158945" y="2566495"/>
            <a:ext cx="30062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Sostenibilidad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proyectos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mediante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cooperación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externa.</a:t>
            </a:r>
            <a:endParaRPr dirty="0"/>
          </a:p>
        </p:txBody>
      </p:sp>
      <p:sp>
        <p:nvSpPr>
          <p:cNvPr id="103" name="Google Shape;103;p13"/>
          <p:cNvSpPr txBox="1"/>
          <p:nvPr/>
        </p:nvSpPr>
        <p:spPr>
          <a:xfrm>
            <a:off x="158945" y="4738273"/>
            <a:ext cx="309420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Fortalecimiento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modelo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gestión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pública-privada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311818-2E60-4BA7-BC0F-D53EB445EF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2888" r="2866" b="2614"/>
          <a:stretch/>
        </p:blipFill>
        <p:spPr>
          <a:xfrm>
            <a:off x="3499339" y="1648027"/>
            <a:ext cx="8625254" cy="44714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9A3B000-2574-4670-9506-CF629A84A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186" y="2012119"/>
            <a:ext cx="3390766" cy="14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0134" y="2007210"/>
            <a:ext cx="3460700" cy="170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3341" y="1924050"/>
            <a:ext cx="3460849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2289" y="3828411"/>
            <a:ext cx="3460700" cy="175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13341" y="3798817"/>
            <a:ext cx="3460849" cy="175997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914400" y="852537"/>
            <a:ext cx="1115139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RESUMEN</a:t>
            </a:r>
            <a:r>
              <a:rPr lang="en-US" sz="25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5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IMPACTO</a:t>
            </a:r>
            <a:r>
              <a:rPr lang="en-US" sz="25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55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AUTOGESTIÓN</a:t>
            </a:r>
            <a:r>
              <a:rPr lang="en-US" sz="255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2025</a:t>
            </a: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694957" y="845810"/>
            <a:ext cx="114300" cy="485775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66750" y="1466850"/>
            <a:ext cx="108585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capacidad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autogestión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la UEPDE se traduce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beneficios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tangibles que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fortalecen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tejido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social de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Cayambe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mediante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corresponsabilidad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96" name="Google Shape;96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35319" y="2091765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752107" y="2547937"/>
            <a:ext cx="29654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428</a:t>
            </a:r>
            <a:endParaRPr dirty="0"/>
          </a:p>
        </p:txBody>
      </p:sp>
      <p:sp>
        <p:nvSpPr>
          <p:cNvPr id="98" name="Google Shape;98;p13"/>
          <p:cNvSpPr txBox="1"/>
          <p:nvPr/>
        </p:nvSpPr>
        <p:spPr>
          <a:xfrm>
            <a:off x="771814" y="3129012"/>
            <a:ext cx="296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Kits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Humanitarios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Entregados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419" sz="1200" dirty="0">
                <a:solidFill>
                  <a:srgbClr val="64748B"/>
                </a:solidFill>
                <a:latin typeface="Lato"/>
                <a:ea typeface="Lato"/>
                <a:cs typeface="Lato"/>
              </a:rPr>
              <a:t>(alimentos, higiene, abrigo, vestimenta)</a:t>
            </a:r>
            <a:endParaRPr sz="1200" dirty="0">
              <a:solidFill>
                <a:srgbClr val="64748B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99" name="Google Shape;99;p1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25133" y="218049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4709940" y="2631098"/>
            <a:ext cx="29654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420</a:t>
            </a:r>
            <a:endParaRPr dirty="0"/>
          </a:p>
        </p:txBody>
      </p:sp>
      <p:sp>
        <p:nvSpPr>
          <p:cNvPr id="101" name="Google Shape;101;p13"/>
          <p:cNvSpPr txBox="1"/>
          <p:nvPr/>
        </p:nvSpPr>
        <p:spPr>
          <a:xfrm>
            <a:off x="4713433" y="3227983"/>
            <a:ext cx="296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Ayudas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Técnicas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Gestionadas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sillas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ruedas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bastones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andadores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dirty="0"/>
          </a:p>
        </p:txBody>
      </p:sp>
      <p:pic>
        <p:nvPicPr>
          <p:cNvPr id="102" name="Google Shape;102;p1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04324" y="216698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8312050" y="2609850"/>
            <a:ext cx="2965549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680</a:t>
            </a:r>
            <a:endParaRPr dirty="0"/>
          </a:p>
        </p:txBody>
      </p:sp>
      <p:sp>
        <p:nvSpPr>
          <p:cNvPr id="104" name="Google Shape;104;p13"/>
          <p:cNvSpPr txBox="1"/>
          <p:nvPr/>
        </p:nvSpPr>
        <p:spPr>
          <a:xfrm>
            <a:off x="8360990" y="3239607"/>
            <a:ext cx="296554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Kits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Escolares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dirty="0"/>
          </a:p>
        </p:txBody>
      </p:sp>
      <p:pic>
        <p:nvPicPr>
          <p:cNvPr id="108" name="Google Shape;108;p1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52380" y="393500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/>
        </p:nvSpPr>
        <p:spPr>
          <a:xfrm>
            <a:off x="4688983" y="4400732"/>
            <a:ext cx="29654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380</a:t>
            </a:r>
            <a:endParaRPr dirty="0"/>
          </a:p>
        </p:txBody>
      </p:sp>
      <p:sp>
        <p:nvSpPr>
          <p:cNvPr id="110" name="Google Shape;110;p13"/>
          <p:cNvSpPr txBox="1"/>
          <p:nvPr/>
        </p:nvSpPr>
        <p:spPr>
          <a:xfrm>
            <a:off x="4507792" y="4871239"/>
            <a:ext cx="34511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Seguimientos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Derivaciones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s-419" sz="1200" dirty="0">
                <a:solidFill>
                  <a:srgbClr val="64748B"/>
                </a:solidFill>
                <a:latin typeface="Lato"/>
                <a:ea typeface="Lato"/>
                <a:cs typeface="Lato"/>
              </a:rPr>
              <a:t>a instituciones públicas y privadas (salud, protección social, asistencia)</a:t>
            </a:r>
            <a:endParaRPr sz="1200" dirty="0">
              <a:solidFill>
                <a:srgbClr val="64748B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111" name="Google Shape;111;p13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53264" y="3919488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8502549" y="4421159"/>
            <a:ext cx="2965549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70</a:t>
            </a:r>
            <a:endParaRPr dirty="0"/>
          </a:p>
        </p:txBody>
      </p:sp>
      <p:sp>
        <p:nvSpPr>
          <p:cNvPr id="113" name="Google Shape;113;p13"/>
          <p:cNvSpPr txBox="1"/>
          <p:nvPr/>
        </p:nvSpPr>
        <p:spPr>
          <a:xfrm>
            <a:off x="8396457" y="4938569"/>
            <a:ext cx="2965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Apoyo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logísticos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Técnicos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419" sz="1200" dirty="0">
                <a:solidFill>
                  <a:srgbClr val="64748B"/>
                </a:solidFill>
                <a:latin typeface="Lato"/>
                <a:ea typeface="Lato"/>
                <a:cs typeface="Lato"/>
              </a:rPr>
              <a:t>para talleres, eventos y jornadas comunitarias</a:t>
            </a:r>
            <a:endParaRPr sz="1200" dirty="0">
              <a:solidFill>
                <a:srgbClr val="64748B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CA0C55-FE3E-45A4-83A3-472E887CA6E7}"/>
              </a:ext>
            </a:extLst>
          </p:cNvPr>
          <p:cNvSpPr txBox="1"/>
          <p:nvPr/>
        </p:nvSpPr>
        <p:spPr>
          <a:xfrm>
            <a:off x="621510" y="5663926"/>
            <a:ext cx="1090374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“</a:t>
            </a:r>
            <a:r>
              <a:rPr lang="es-ES" sz="1400" b="1" i="1" dirty="0">
                <a:solidFill>
                  <a:schemeClr val="bg1"/>
                </a:solidFill>
                <a:latin typeface="Bodoni MT" panose="02070603080606020203" pitchFamily="18" charset="0"/>
              </a:rPr>
              <a:t>Gracias a la empresa pública y privada por sumar esfuerzos, creer en el trabajo conjunto y contribuir al desarrollo, bienestar y progreso de nuestra comunidad.”</a:t>
            </a:r>
            <a:endParaRPr lang="es-EC" sz="1400" b="1" i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2BAFCFE-1B7D-43B6-AE60-19CB917FF1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8" t="27794" r="35309" b="27691"/>
          <a:stretch/>
        </p:blipFill>
        <p:spPr bwMode="auto">
          <a:xfrm>
            <a:off x="1170734" y="3530416"/>
            <a:ext cx="2281670" cy="2106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1F00A0-2C38-4B7C-9619-45A8D9F51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2285EE7-90C8-4F13-8994-1F0BB48FE55E}"/>
              </a:ext>
            </a:extLst>
          </p:cNvPr>
          <p:cNvSpPr txBox="1"/>
          <p:nvPr/>
        </p:nvSpPr>
        <p:spPr>
          <a:xfrm>
            <a:off x="1433146" y="857154"/>
            <a:ext cx="982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GESTIÓN</a:t>
            </a:r>
            <a:r>
              <a:rPr lang="en-US" sz="32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EFICIENTE</a:t>
            </a:r>
            <a:r>
              <a:rPr lang="en-US" sz="32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 - </a:t>
            </a:r>
            <a:r>
              <a:rPr lang="en-US" sz="32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RESULTADOS</a:t>
            </a:r>
            <a:r>
              <a:rPr lang="en-US" sz="32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REALES</a:t>
            </a:r>
            <a:endParaRPr lang="en-US" sz="3200" dirty="0"/>
          </a:p>
        </p:txBody>
      </p:sp>
      <p:sp>
        <p:nvSpPr>
          <p:cNvPr id="14" name="Google Shape;153;p18">
            <a:extLst>
              <a:ext uri="{FF2B5EF4-FFF2-40B4-BE49-F238E27FC236}">
                <a16:creationId xmlns:a16="http://schemas.microsoft.com/office/drawing/2014/main" id="{1BAC2692-3848-47AD-AA79-38C62DB70466}"/>
              </a:ext>
            </a:extLst>
          </p:cNvPr>
          <p:cNvSpPr/>
          <p:nvPr/>
        </p:nvSpPr>
        <p:spPr>
          <a:xfrm>
            <a:off x="1395046" y="842908"/>
            <a:ext cx="76200" cy="5429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3C9323-803F-4DB4-9E9A-22CED074FAA0}"/>
              </a:ext>
            </a:extLst>
          </p:cNvPr>
          <p:cNvSpPr txBox="1"/>
          <p:nvPr/>
        </p:nvSpPr>
        <p:spPr>
          <a:xfrm>
            <a:off x="672612" y="5518178"/>
            <a:ext cx="10981592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0" i="1" dirty="0">
                <a:solidFill>
                  <a:srgbClr val="000000"/>
                </a:solidFill>
                <a:effectLst/>
                <a:latin typeface="Bodoni MT" panose="02070603080606020203" pitchFamily="18" charset="0"/>
              </a:rPr>
              <a:t>“</a:t>
            </a:r>
            <a:r>
              <a:rPr lang="es-ES" b="0" i="1" dirty="0">
                <a:solidFill>
                  <a:schemeClr val="bg1"/>
                </a:solidFill>
                <a:effectLst/>
                <a:latin typeface="Bodoni MT" panose="02070603080606020203" pitchFamily="18" charset="0"/>
              </a:rPr>
              <a:t>Con una gestión transparente y eficiente, convertimos cada recurso en acciones concretas que fortalecen el bienestar y la atención de nuestros usuarios.”</a:t>
            </a:r>
            <a:endParaRPr lang="es-EC" i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6924296-C066-44C5-A66E-E0490331D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t="39616" r="15967" b="40513"/>
          <a:stretch/>
        </p:blipFill>
        <p:spPr>
          <a:xfrm>
            <a:off x="149470" y="1143000"/>
            <a:ext cx="11808068" cy="44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112A51-9682-45BC-AFA9-EFECE62D2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AD707A-E927-46CE-BB41-553DDF171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54673"/>
              </p:ext>
            </p:extLst>
          </p:nvPr>
        </p:nvGraphicFramePr>
        <p:xfrm>
          <a:off x="5578476" y="3393309"/>
          <a:ext cx="6436458" cy="243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B482F29-3CE2-4AA8-92FD-81B2EC58D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808529"/>
              </p:ext>
            </p:extLst>
          </p:nvPr>
        </p:nvGraphicFramePr>
        <p:xfrm>
          <a:off x="5401409" y="1090252"/>
          <a:ext cx="6436458" cy="234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FEEFF9B-E47E-4F40-A45E-7FE1BEFF2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607494"/>
              </p:ext>
            </p:extLst>
          </p:nvPr>
        </p:nvGraphicFramePr>
        <p:xfrm>
          <a:off x="4719516" y="2165794"/>
          <a:ext cx="8053265" cy="244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00DEFA7-C6E7-4979-B9B1-C3B651CCD4BD}"/>
              </a:ext>
            </a:extLst>
          </p:cNvPr>
          <p:cNvSpPr txBox="1"/>
          <p:nvPr/>
        </p:nvSpPr>
        <p:spPr>
          <a:xfrm>
            <a:off x="5153266" y="712043"/>
            <a:ext cx="557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rgbClr val="002060"/>
                </a:solidFill>
              </a:rPr>
              <a:t>Continuidad de Servicios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EA7B4C5-90A2-4A36-8B37-007D563A1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246092"/>
              </p:ext>
            </p:extLst>
          </p:nvPr>
        </p:nvGraphicFramePr>
        <p:xfrm>
          <a:off x="580781" y="1481454"/>
          <a:ext cx="3912088" cy="389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03C930A-B561-465B-9649-E42A8AE07761}"/>
              </a:ext>
            </a:extLst>
          </p:cNvPr>
          <p:cNvSpPr txBox="1"/>
          <p:nvPr/>
        </p:nvSpPr>
        <p:spPr>
          <a:xfrm>
            <a:off x="634023" y="723036"/>
            <a:ext cx="557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rgbClr val="002060"/>
                </a:solidFill>
              </a:rPr>
              <a:t>Talento Humano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E4644C-37B9-4444-94B4-90662339A052}"/>
              </a:ext>
            </a:extLst>
          </p:cNvPr>
          <p:cNvSpPr txBox="1"/>
          <p:nvPr/>
        </p:nvSpPr>
        <p:spPr>
          <a:xfrm>
            <a:off x="493346" y="5454453"/>
            <a:ext cx="11430000" cy="64633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i="1" dirty="0"/>
              <a:t>“Nuestro compromiso social continúa firme, permitiéndonos seguir construyendo un Cayambe más humano, inclusivo y lleno de oportunidades para quienes más lo necesitan.”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153315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0" y="1703040"/>
            <a:ext cx="12192000" cy="67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Rendición</a:t>
            </a:r>
            <a:r>
              <a:rPr lang="en-US" sz="4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4800" b="1" i="0" u="none" strike="noStrike" cap="non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Cuentas</a:t>
            </a:r>
            <a:r>
              <a:rPr lang="en-US" sz="4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2025</a:t>
            </a: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5619750" y="3745110"/>
            <a:ext cx="952500" cy="47625"/>
          </a:xfrm>
          <a:prstGeom prst="rect">
            <a:avLst/>
          </a:prstGeom>
          <a:solidFill>
            <a:srgbClr val="FACC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3983235"/>
            <a:ext cx="12192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Unidad Ejecutora para la Protección de Derechos (UEPDE)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0" y="4726185"/>
            <a:ext cx="12192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Cayambe - Ecuador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BF4F96-D774-4BF8-84A0-5EF552E20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1127" y="475232"/>
            <a:ext cx="8053839" cy="954653"/>
          </a:xfrm>
          <a:prstGeom prst="rect">
            <a:avLst/>
          </a:prstGeom>
        </p:spPr>
        <p:txBody>
          <a:bodyPr vert="horz" wrap="square" lIns="0" tIns="363252" rIns="0" bIns="0" rtlCol="0" anchor="ctr">
            <a:spAutoFit/>
          </a:bodyPr>
          <a:lstStyle/>
          <a:p>
            <a:pPr marL="330770">
              <a:lnSpc>
                <a:spcPct val="100000"/>
              </a:lnSpc>
              <a:spcBef>
                <a:spcPts val="67"/>
              </a:spcBef>
            </a:pPr>
            <a:r>
              <a:rPr sz="3820" b="1" spc="42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COMPROMISO</a:t>
            </a:r>
            <a:r>
              <a:rPr sz="3820" b="1" spc="191" dirty="0">
                <a:solidFill>
                  <a:srgbClr val="0133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3820" b="1" spc="64" dirty="0">
                <a:solidFill>
                  <a:srgbClr val="0033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INSTITUCIONAL</a:t>
            </a:r>
            <a:endParaRPr sz="382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9243" y="5672568"/>
            <a:ext cx="6817447" cy="37749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1167">
              <a:spcBef>
                <a:spcPts val="64"/>
              </a:spcBef>
            </a:pPr>
            <a:r>
              <a:rPr sz="2400" b="1" spc="55" dirty="0">
                <a:solidFill>
                  <a:srgbClr val="002060"/>
                </a:solidFill>
                <a:latin typeface="Calibri"/>
                <a:cs typeface="Calibri"/>
              </a:rPr>
              <a:t>Liderazgo</a:t>
            </a:r>
            <a:r>
              <a:rPr sz="2400" b="1" spc="9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61" dirty="0">
                <a:solidFill>
                  <a:srgbClr val="002060"/>
                </a:solidFill>
                <a:latin typeface="Calibri"/>
                <a:cs typeface="Calibri"/>
              </a:rPr>
              <a:t>con</a:t>
            </a:r>
            <a:r>
              <a:rPr sz="2400" b="1" spc="8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49" dirty="0">
                <a:solidFill>
                  <a:srgbClr val="002060"/>
                </a:solidFill>
                <a:latin typeface="Calibri"/>
                <a:cs typeface="Calibri"/>
              </a:rPr>
              <a:t>Rostro</a:t>
            </a:r>
            <a:r>
              <a:rPr sz="2400" b="1" spc="82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6" dirty="0">
                <a:solidFill>
                  <a:srgbClr val="002060"/>
                </a:solidFill>
                <a:latin typeface="Calibri"/>
                <a:cs typeface="Calibri"/>
              </a:rPr>
              <a:t>Humano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2BCB36-B6A4-448B-96A9-1DF8E4237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t="-2051" r="9541"/>
          <a:stretch/>
        </p:blipFill>
        <p:spPr>
          <a:xfrm>
            <a:off x="7469530" y="1424193"/>
            <a:ext cx="3586487" cy="4009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106615F-8D39-4EED-ABC9-3AFF5B29F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098394"/>
              </p:ext>
            </p:extLst>
          </p:nvPr>
        </p:nvGraphicFramePr>
        <p:xfrm>
          <a:off x="738467" y="1760493"/>
          <a:ext cx="5922309" cy="435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Google Shape;111;p15">
            <a:extLst>
              <a:ext uri="{FF2B5EF4-FFF2-40B4-BE49-F238E27FC236}">
                <a16:creationId xmlns:a16="http://schemas.microsoft.com/office/drawing/2014/main" id="{CB50A35A-7309-4591-9592-B635B25934D3}"/>
              </a:ext>
            </a:extLst>
          </p:cNvPr>
          <p:cNvSpPr/>
          <p:nvPr/>
        </p:nvSpPr>
        <p:spPr>
          <a:xfrm>
            <a:off x="844451" y="788571"/>
            <a:ext cx="76200" cy="5429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4EEF0ED-41A5-4298-9C8E-F557FF22F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8580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216" y="2728506"/>
            <a:ext cx="4419290" cy="257156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7401" y="987942"/>
            <a:ext cx="9834186" cy="954653"/>
          </a:xfrm>
          <a:prstGeom prst="rect">
            <a:avLst/>
          </a:prstGeom>
        </p:spPr>
        <p:txBody>
          <a:bodyPr vert="horz" wrap="square" lIns="0" tIns="363252" rIns="0" bIns="0" rtlCol="0" anchor="ctr">
            <a:spAutoFit/>
          </a:bodyPr>
          <a:lstStyle/>
          <a:p>
            <a:pPr marL="318448">
              <a:lnSpc>
                <a:spcPct val="100000"/>
              </a:lnSpc>
              <a:spcBef>
                <a:spcPts val="67"/>
              </a:spcBef>
            </a:pPr>
            <a:r>
              <a:rPr sz="3820" b="1" spc="167" dirty="0">
                <a:solidFill>
                  <a:srgbClr val="0034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IMPACTO</a:t>
            </a:r>
            <a:r>
              <a:rPr sz="3820" b="1" spc="61" dirty="0">
                <a:solidFill>
                  <a:srgbClr val="0034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3820" b="1" spc="69" dirty="0">
                <a:solidFill>
                  <a:srgbClr val="0034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TERRITORIAL</a:t>
            </a:r>
            <a:r>
              <a:rPr sz="3820" b="1" spc="428" dirty="0">
                <a:solidFill>
                  <a:srgbClr val="0034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3820" b="1" spc="130" dirty="0">
                <a:solidFill>
                  <a:srgbClr val="003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ARTICULADO</a:t>
            </a:r>
            <a:endParaRPr sz="382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3064" y="2192424"/>
            <a:ext cx="6402469" cy="217619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3200" b="1" spc="103" dirty="0" err="1">
                <a:solidFill>
                  <a:srgbClr val="002D6E"/>
                </a:solidFill>
                <a:latin typeface="Calibri"/>
                <a:cs typeface="Calibri"/>
              </a:rPr>
              <a:t>Cobertura</a:t>
            </a:r>
            <a:r>
              <a:rPr lang="es-EC" sz="3200" b="1" spc="-42" dirty="0">
                <a:solidFill>
                  <a:srgbClr val="002D6E"/>
                </a:solidFill>
                <a:latin typeface="Calibri"/>
                <a:cs typeface="Calibri"/>
              </a:rPr>
              <a:t>: </a:t>
            </a:r>
            <a:r>
              <a:rPr sz="3200" b="1" spc="-133" dirty="0">
                <a:solidFill>
                  <a:srgbClr val="00316B"/>
                </a:solidFill>
                <a:latin typeface="Calibri"/>
                <a:cs typeface="Calibri"/>
              </a:rPr>
              <a:t> </a:t>
            </a:r>
            <a:r>
              <a:rPr sz="3200" b="1" spc="115" dirty="0">
                <a:solidFill>
                  <a:srgbClr val="002F64"/>
                </a:solidFill>
                <a:latin typeface="Calibri"/>
                <a:cs typeface="Calibri"/>
              </a:rPr>
              <a:t>8</a:t>
            </a:r>
            <a:r>
              <a:rPr sz="3200" b="1" spc="-188" dirty="0">
                <a:solidFill>
                  <a:srgbClr val="002F64"/>
                </a:solidFill>
                <a:latin typeface="Calibri"/>
                <a:cs typeface="Calibri"/>
              </a:rPr>
              <a:t> </a:t>
            </a:r>
            <a:r>
              <a:rPr sz="3200" b="1" spc="76" dirty="0">
                <a:solidFill>
                  <a:srgbClr val="002F66"/>
                </a:solidFill>
                <a:latin typeface="Calibri"/>
                <a:cs typeface="Calibri"/>
              </a:rPr>
              <a:t>Parroquias</a:t>
            </a:r>
            <a:endParaRPr sz="3200" b="1" dirty="0">
              <a:latin typeface="Calibri"/>
              <a:cs typeface="Calibri"/>
            </a:endParaRPr>
          </a:p>
          <a:p>
            <a:pPr marL="8856" marR="3081" indent="2310">
              <a:lnSpc>
                <a:spcPct val="109400"/>
              </a:lnSpc>
              <a:spcBef>
                <a:spcPts val="1919"/>
              </a:spcBef>
            </a:pPr>
            <a:r>
              <a:rPr sz="2400" spc="-30" dirty="0">
                <a:solidFill>
                  <a:srgbClr val="383838"/>
                </a:solidFill>
                <a:latin typeface="Calibri"/>
                <a:cs typeface="Calibri"/>
              </a:rPr>
              <a:t>Una</a:t>
            </a:r>
            <a:r>
              <a:rPr sz="2400" spc="-112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232323"/>
                </a:solidFill>
                <a:latin typeface="Calibri"/>
                <a:cs typeface="Calibri"/>
              </a:rPr>
              <a:t>intervención</a:t>
            </a:r>
            <a:r>
              <a:rPr sz="2400" spc="-39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400" spc="-24" dirty="0">
                <a:solidFill>
                  <a:srgbClr val="343434"/>
                </a:solidFill>
                <a:latin typeface="Calibri"/>
                <a:cs typeface="Calibri"/>
              </a:rPr>
              <a:t>integral</a:t>
            </a:r>
            <a:r>
              <a:rPr sz="2400" spc="-1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2400" spc="-27" dirty="0">
                <a:latin typeface="Calibri"/>
                <a:cs typeface="Calibri"/>
              </a:rPr>
              <a:t>orientada</a:t>
            </a:r>
            <a:r>
              <a:rPr sz="2400" spc="12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spc="-39" dirty="0">
                <a:solidFill>
                  <a:srgbClr val="343434"/>
                </a:solidFill>
                <a:latin typeface="Calibri"/>
                <a:cs typeface="Calibri"/>
              </a:rPr>
              <a:t>a</a:t>
            </a:r>
            <a:r>
              <a:rPr sz="2400" spc="-124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la</a:t>
            </a:r>
            <a:r>
              <a:rPr sz="2400" spc="-167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262626"/>
                </a:solidFill>
                <a:latin typeface="Calibri"/>
                <a:cs typeface="Calibri"/>
              </a:rPr>
              <a:t>restitución</a:t>
            </a:r>
            <a:r>
              <a:rPr sz="2400" spc="-64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400" spc="-21" dirty="0">
                <a:solidFill>
                  <a:srgbClr val="2D2D2D"/>
                </a:solidFill>
                <a:latin typeface="Calibri"/>
                <a:cs typeface="Calibri"/>
              </a:rPr>
              <a:t>de</a:t>
            </a:r>
            <a:r>
              <a:rPr sz="2400" spc="-18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400" spc="-52" dirty="0">
                <a:solidFill>
                  <a:srgbClr val="363636"/>
                </a:solidFill>
                <a:latin typeface="Calibri"/>
                <a:cs typeface="Calibri"/>
              </a:rPr>
              <a:t>derechos</a:t>
            </a:r>
            <a:r>
              <a:rPr sz="2400" spc="9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2400" spc="-42" dirty="0" err="1">
                <a:solidFill>
                  <a:srgbClr val="2B2B2B"/>
                </a:solidFill>
                <a:latin typeface="Calibri"/>
                <a:cs typeface="Calibri"/>
              </a:rPr>
              <a:t>mediante</a:t>
            </a:r>
            <a:r>
              <a:rPr sz="2400" spc="-3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2400" spc="-6" dirty="0">
                <a:solidFill>
                  <a:srgbClr val="3D3D3D"/>
                </a:solidFill>
                <a:latin typeface="Calibri"/>
                <a:cs typeface="Calibri"/>
              </a:rPr>
              <a:t>13</a:t>
            </a:r>
            <a:r>
              <a:rPr lang="es-EC" sz="2400" spc="-6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2400" spc="-6" dirty="0" err="1">
                <a:solidFill>
                  <a:srgbClr val="2F2F2F"/>
                </a:solidFill>
                <a:latin typeface="Calibri"/>
                <a:cs typeface="Calibri"/>
              </a:rPr>
              <a:t>proyectos</a:t>
            </a:r>
            <a:r>
              <a:rPr sz="2400" spc="-6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2400" spc="-6" dirty="0" err="1">
                <a:solidFill>
                  <a:srgbClr val="313131"/>
                </a:solidFill>
                <a:latin typeface="Calibri"/>
                <a:cs typeface="Calibri"/>
              </a:rPr>
              <a:t>estratégicos</a:t>
            </a:r>
            <a:r>
              <a:rPr sz="2400" spc="-6" dirty="0">
                <a:solidFill>
                  <a:srgbClr val="313131"/>
                </a:solidFill>
                <a:latin typeface="Calibri"/>
                <a:cs typeface="Calibri"/>
              </a:rPr>
              <a:t>:</a:t>
            </a:r>
            <a:endParaRPr lang="es-EC" sz="2400" spc="-6" dirty="0">
              <a:solidFill>
                <a:srgbClr val="313131"/>
              </a:solidFill>
              <a:latin typeface="Calibri"/>
              <a:cs typeface="Calibri"/>
            </a:endParaRPr>
          </a:p>
          <a:p>
            <a:pPr marL="8856" marR="3081" indent="2310">
              <a:lnSpc>
                <a:spcPct val="109400"/>
              </a:lnSpc>
              <a:spcBef>
                <a:spcPts val="1919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8284" y="4572387"/>
            <a:ext cx="2306023" cy="1455377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algn="ctr">
              <a:lnSpc>
                <a:spcPts val="3096"/>
              </a:lnSpc>
              <a:spcBef>
                <a:spcPts val="79"/>
              </a:spcBef>
            </a:pPr>
            <a:r>
              <a:rPr sz="4400" b="1" spc="-312" dirty="0">
                <a:solidFill>
                  <a:srgbClr val="00507E"/>
                </a:solidFill>
                <a:latin typeface="Courier New"/>
                <a:cs typeface="Courier New"/>
              </a:rPr>
              <a:t>6.144</a:t>
            </a:r>
            <a:endParaRPr lang="es-EC" sz="4400" b="1" spc="-312" dirty="0">
              <a:solidFill>
                <a:srgbClr val="00507E"/>
              </a:solidFill>
              <a:latin typeface="Courier New"/>
              <a:cs typeface="Courier New"/>
            </a:endParaRPr>
          </a:p>
          <a:p>
            <a:pPr marL="7701" algn="ctr">
              <a:lnSpc>
                <a:spcPts val="3096"/>
              </a:lnSpc>
              <a:spcBef>
                <a:spcPts val="79"/>
              </a:spcBef>
            </a:pPr>
            <a:endParaRPr sz="3200" b="1" dirty="0">
              <a:latin typeface="Courier New"/>
              <a:cs typeface="Courier New"/>
            </a:endParaRPr>
          </a:p>
          <a:p>
            <a:pPr marL="33886" algn="ctr">
              <a:lnSpc>
                <a:spcPts val="1531"/>
              </a:lnSpc>
            </a:pPr>
            <a:r>
              <a:rPr sz="3200" spc="-33" dirty="0" err="1">
                <a:latin typeface="Calibri"/>
                <a:cs typeface="Calibri"/>
              </a:rPr>
              <a:t>Beneficiarios</a:t>
            </a:r>
            <a:endParaRPr lang="es-EC" sz="3200" spc="-33" dirty="0">
              <a:latin typeface="Calibri"/>
              <a:cs typeface="Calibri"/>
            </a:endParaRPr>
          </a:p>
          <a:p>
            <a:pPr marL="33886" algn="ctr">
              <a:lnSpc>
                <a:spcPts val="1531"/>
              </a:lnSpc>
            </a:pPr>
            <a:endParaRPr lang="es-EC" sz="3200" spc="-33" dirty="0">
              <a:latin typeface="Calibri"/>
              <a:cs typeface="Calibri"/>
            </a:endParaRPr>
          </a:p>
          <a:p>
            <a:pPr marL="33886" algn="ctr">
              <a:lnSpc>
                <a:spcPts val="1531"/>
              </a:lnSpc>
            </a:pPr>
            <a:r>
              <a:rPr sz="3200" spc="-18" dirty="0">
                <a:latin typeface="Calibri"/>
                <a:cs typeface="Calibri"/>
              </a:rPr>
              <a:t> </a:t>
            </a:r>
            <a:r>
              <a:rPr sz="3200" spc="-6" dirty="0">
                <a:latin typeface="Calibri"/>
                <a:cs typeface="Calibri"/>
              </a:rPr>
              <a:t>Directos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6521" y="4505008"/>
            <a:ext cx="2306022" cy="149909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algn="ctr">
              <a:lnSpc>
                <a:spcPts val="3362"/>
              </a:lnSpc>
              <a:spcBef>
                <a:spcPts val="69"/>
              </a:spcBef>
            </a:pPr>
            <a:r>
              <a:rPr sz="4400" b="1" spc="-461" dirty="0">
                <a:solidFill>
                  <a:srgbClr val="1AC8A0"/>
                </a:solidFill>
                <a:latin typeface="Courier New"/>
                <a:cs typeface="Courier New"/>
              </a:rPr>
              <a:t>23.897</a:t>
            </a:r>
            <a:endParaRPr sz="4400" b="1" dirty="0">
              <a:latin typeface="Courier New"/>
              <a:cs typeface="Courier New"/>
            </a:endParaRPr>
          </a:p>
          <a:p>
            <a:pPr marL="19253" algn="ctr">
              <a:lnSpc>
                <a:spcPts val="1507"/>
              </a:lnSpc>
            </a:pPr>
            <a:endParaRPr lang="es-EC" sz="2800" spc="-30" dirty="0">
              <a:latin typeface="Calibri"/>
              <a:cs typeface="Calibri"/>
            </a:endParaRPr>
          </a:p>
          <a:p>
            <a:pPr marL="19253" algn="ctr"/>
            <a:r>
              <a:rPr sz="2800" spc="-30" dirty="0" err="1">
                <a:latin typeface="Calibri"/>
                <a:cs typeface="Calibri"/>
              </a:rPr>
              <a:t>Beneficiarios</a:t>
            </a:r>
            <a:endParaRPr lang="es-EC" sz="2800" spc="-30" dirty="0">
              <a:latin typeface="Calibri"/>
              <a:cs typeface="Calibri"/>
            </a:endParaRPr>
          </a:p>
          <a:p>
            <a:pPr marL="19253" algn="ctr"/>
            <a:r>
              <a:rPr sz="2800" spc="-18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Indirectos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Google Shape;111;p15">
            <a:extLst>
              <a:ext uri="{FF2B5EF4-FFF2-40B4-BE49-F238E27FC236}">
                <a16:creationId xmlns:a16="http://schemas.microsoft.com/office/drawing/2014/main" id="{B145F792-4682-40A8-BC05-B99269E59A74}"/>
              </a:ext>
            </a:extLst>
          </p:cNvPr>
          <p:cNvSpPr/>
          <p:nvPr/>
        </p:nvSpPr>
        <p:spPr>
          <a:xfrm>
            <a:off x="939301" y="1557925"/>
            <a:ext cx="76200" cy="5429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06D6DB-7BB8-4700-875C-1200F6D1F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60" y="0"/>
            <a:ext cx="12192000" cy="6858000"/>
          </a:xfrm>
          <a:prstGeom prst="rect">
            <a:avLst/>
          </a:prstGeom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66" y="2040950"/>
            <a:ext cx="4202265" cy="37372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0212" y="2040950"/>
            <a:ext cx="4070997" cy="37372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0" name="Google Shape;110;p15"/>
          <p:cNvSpPr txBox="1"/>
          <p:nvPr/>
        </p:nvSpPr>
        <p:spPr>
          <a:xfrm>
            <a:off x="1496821" y="1236170"/>
            <a:ext cx="1140142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419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US" sz="4000" dirty="0" err="1">
                <a:sym typeface="Poppins"/>
              </a:rPr>
              <a:t>ESTRUCTURA</a:t>
            </a:r>
            <a:r>
              <a:rPr lang="en-US" sz="4000" dirty="0">
                <a:sym typeface="Poppins"/>
              </a:rPr>
              <a:t> DE </a:t>
            </a:r>
            <a:r>
              <a:rPr lang="en-US" sz="4000" dirty="0" err="1">
                <a:sym typeface="Poppins"/>
              </a:rPr>
              <a:t>PROYECTOS</a:t>
            </a:r>
            <a:r>
              <a:rPr lang="en-US" sz="4000" dirty="0">
                <a:sym typeface="Poppins"/>
              </a:rPr>
              <a:t> 2025</a:t>
            </a:r>
            <a:endParaRPr sz="4000" dirty="0"/>
          </a:p>
        </p:txBody>
      </p:sp>
      <p:sp>
        <p:nvSpPr>
          <p:cNvPr id="111" name="Google Shape;111;p15"/>
          <p:cNvSpPr/>
          <p:nvPr/>
        </p:nvSpPr>
        <p:spPr>
          <a:xfrm>
            <a:off x="1126295" y="1426652"/>
            <a:ext cx="76200" cy="5429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1686" y="2208953"/>
            <a:ext cx="4857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590226" y="2773011"/>
            <a:ext cx="31003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5 </a:t>
            </a:r>
            <a:r>
              <a:rPr lang="en-US" sz="18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Proyectos</a:t>
            </a:r>
            <a:r>
              <a:rPr lang="en-US" sz="18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Directos</a:t>
            </a:r>
            <a:endParaRPr dirty="0"/>
          </a:p>
        </p:txBody>
      </p:sp>
      <p:sp>
        <p:nvSpPr>
          <p:cNvPr id="114" name="Google Shape;114;p15"/>
          <p:cNvSpPr txBox="1"/>
          <p:nvPr/>
        </p:nvSpPr>
        <p:spPr>
          <a:xfrm>
            <a:off x="105967" y="3177759"/>
            <a:ext cx="3980539" cy="283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Financiados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íntegramente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por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GADIPMC</a:t>
            </a:r>
            <a:r>
              <a:rPr lang="en-US" sz="15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500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ncluyen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Casa Dolores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Cacuango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Adulto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Mayor,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Centro de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Rehabilitación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Integral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Unidad 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Móvil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Salud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Comunitaria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Ayudas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Emergentes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5" name="Google Shape;115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49010" y="2117729"/>
            <a:ext cx="5334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8131778" y="2672027"/>
            <a:ext cx="31003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8 </a:t>
            </a:r>
            <a:r>
              <a:rPr lang="en-US" sz="18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Convenios</a:t>
            </a:r>
            <a:r>
              <a:rPr lang="en-US" sz="18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MDH</a:t>
            </a:r>
            <a:endParaRPr dirty="0"/>
          </a:p>
        </p:txBody>
      </p:sp>
      <p:sp>
        <p:nvSpPr>
          <p:cNvPr id="117" name="Google Shape;117;p15"/>
          <p:cNvSpPr txBox="1"/>
          <p:nvPr/>
        </p:nvSpPr>
        <p:spPr>
          <a:xfrm>
            <a:off x="7981761" y="3077330"/>
            <a:ext cx="340042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Articulación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 Desarrollo Humano. </a:t>
            </a:r>
          </a:p>
          <a:p>
            <a:pPr marL="171450" marR="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Desarrollo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Infantil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</a:t>
            </a:r>
          </a:p>
          <a:p>
            <a:pPr marL="171450" marR="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Discapacidad</a:t>
            </a:r>
            <a:r>
              <a:rPr lang="en-US" sz="14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</a:t>
            </a:r>
          </a:p>
          <a:p>
            <a:pPr marL="171450" marR="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Erradicación</a:t>
            </a:r>
            <a:r>
              <a:rPr lang="en-US" sz="14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Progresiva</a:t>
            </a:r>
            <a:r>
              <a:rPr lang="en-US" sz="14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lang="en-US" sz="1400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Mendicidad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Erradicación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Trabajo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Infantil</a:t>
            </a:r>
            <a:r>
              <a:rPr lang="en-US" sz="14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171450" marR="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EDAS 3UA, 4 UA, 9 UA y </a:t>
            </a:r>
            <a:r>
              <a:rPr lang="en-US" sz="1400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Espacios</a:t>
            </a:r>
            <a:r>
              <a:rPr lang="en-US" sz="14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400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Socialización</a:t>
            </a:r>
            <a:r>
              <a:rPr lang="en-US" sz="14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y Encuentro</a:t>
            </a:r>
            <a:endParaRPr sz="14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E6382A0-58A5-4876-870E-A6DD28BC68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22225" r="18530" b="21898"/>
          <a:stretch/>
        </p:blipFill>
        <p:spPr bwMode="auto">
          <a:xfrm>
            <a:off x="4310947" y="2153844"/>
            <a:ext cx="3572824" cy="3624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9995812-AD71-4F47-83ED-DB9619138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6637" y="1271041"/>
            <a:ext cx="10206045" cy="1148174"/>
          </a:xfrm>
          <a:prstGeom prst="rect">
            <a:avLst/>
          </a:prstGeom>
        </p:spPr>
        <p:txBody>
          <a:bodyPr vert="horz" wrap="square" lIns="0" tIns="962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6"/>
              </a:spcBef>
            </a:pPr>
            <a:r>
              <a:rPr sz="3820" b="1" spc="-94" dirty="0">
                <a:solidFill>
                  <a:srgbClr val="0034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CASA</a:t>
            </a:r>
            <a:r>
              <a:rPr sz="3820" b="1" spc="-146" dirty="0">
                <a:solidFill>
                  <a:srgbClr val="0034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3820" b="1" spc="-240" dirty="0">
                <a:solidFill>
                  <a:srgbClr val="0133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INTERCULTURAL</a:t>
            </a:r>
            <a:r>
              <a:rPr lang="es-EC" sz="3820" b="1" spc="-240" dirty="0">
                <a:solidFill>
                  <a:srgbClr val="0133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419" sz="3820" b="1" spc="-300" dirty="0">
                <a:solidFill>
                  <a:srgbClr val="03316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DOLORES</a:t>
            </a:r>
            <a:r>
              <a:rPr lang="es-419" sz="3820" b="1" spc="109" dirty="0">
                <a:solidFill>
                  <a:srgbClr val="03316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419" sz="3820" b="1" spc="-6" dirty="0">
                <a:solidFill>
                  <a:srgbClr val="0034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CACUANGO</a:t>
            </a:r>
            <a:br>
              <a:rPr lang="es-419" sz="36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sz="3578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317" y="1860559"/>
            <a:ext cx="11163405" cy="1048810"/>
          </a:xfrm>
          <a:prstGeom prst="rect">
            <a:avLst/>
          </a:prstGeom>
        </p:spPr>
        <p:txBody>
          <a:bodyPr vert="horz" wrap="square" lIns="0" tIns="150175" rIns="0" bIns="0" rtlCol="0">
            <a:spAutoFit/>
          </a:bodyPr>
          <a:lstStyle/>
          <a:p>
            <a:pPr marL="14247" marR="3081" indent="2310">
              <a:lnSpc>
                <a:spcPct val="105200"/>
              </a:lnSpc>
              <a:spcBef>
                <a:spcPts val="901"/>
              </a:spcBef>
            </a:pPr>
            <a:r>
              <a:rPr lang="es-EC" spc="-12" dirty="0">
                <a:solidFill>
                  <a:srgbClr val="313131"/>
                </a:solidFill>
                <a:latin typeface="Calibri"/>
                <a:cs typeface="Calibri"/>
              </a:rPr>
              <a:t>Proyecto destinado para las Jefas de Hogar en el f</a:t>
            </a:r>
            <a:r>
              <a:rPr spc="-12" dirty="0" err="1">
                <a:solidFill>
                  <a:srgbClr val="313131"/>
                </a:solidFill>
                <a:latin typeface="Calibri"/>
                <a:cs typeface="Calibri"/>
              </a:rPr>
              <a:t>ortalecimiento</a:t>
            </a:r>
            <a:r>
              <a:rPr lang="es-EC" spc="-12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pc="-12" dirty="0">
                <a:solidFill>
                  <a:srgbClr val="313131"/>
                </a:solidFill>
                <a:latin typeface="Calibri"/>
                <a:cs typeface="Calibri"/>
              </a:rPr>
              <a:t>de</a:t>
            </a:r>
            <a:r>
              <a:rPr spc="-146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F2F2F"/>
                </a:solidFill>
                <a:latin typeface="Calibri"/>
                <a:cs typeface="Calibri"/>
              </a:rPr>
              <a:t>la</a:t>
            </a:r>
            <a:r>
              <a:rPr spc="-164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pc="-24" dirty="0">
                <a:solidFill>
                  <a:srgbClr val="363636"/>
                </a:solidFill>
                <a:latin typeface="Calibri"/>
                <a:cs typeface="Calibri"/>
              </a:rPr>
              <a:t>participación</a:t>
            </a:r>
            <a:r>
              <a:rPr spc="-33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pc="-39" dirty="0">
                <a:solidFill>
                  <a:srgbClr val="2F2F2F"/>
                </a:solidFill>
                <a:latin typeface="Calibri"/>
                <a:cs typeface="Calibri"/>
              </a:rPr>
              <a:t>ciudadana</a:t>
            </a:r>
            <a:r>
              <a:rPr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pc="39" dirty="0">
                <a:solidFill>
                  <a:srgbClr val="344662"/>
                </a:solidFill>
                <a:latin typeface="Calibri"/>
                <a:cs typeface="Calibri"/>
              </a:rPr>
              <a:t>y</a:t>
            </a:r>
            <a:r>
              <a:rPr spc="-154" dirty="0">
                <a:solidFill>
                  <a:srgbClr val="344662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313131"/>
                </a:solidFill>
                <a:latin typeface="Calibri"/>
                <a:cs typeface="Calibri"/>
              </a:rPr>
              <a:t>una</a:t>
            </a:r>
            <a:r>
              <a:rPr spc="-118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pc="-36" dirty="0">
                <a:solidFill>
                  <a:srgbClr val="2F2F2F"/>
                </a:solidFill>
                <a:latin typeface="Calibri"/>
                <a:cs typeface="Calibri"/>
              </a:rPr>
              <a:t>sociedad</a:t>
            </a:r>
            <a:r>
              <a:rPr spc="-21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2F2F2F"/>
                </a:solidFill>
                <a:latin typeface="Calibri"/>
                <a:cs typeface="Calibri"/>
              </a:rPr>
              <a:t>libre </a:t>
            </a:r>
            <a:r>
              <a:rPr spc="-21" dirty="0">
                <a:solidFill>
                  <a:srgbClr val="363636"/>
                </a:solidFill>
                <a:latin typeface="Calibri"/>
                <a:cs typeface="Calibri"/>
              </a:rPr>
              <a:t>de</a:t>
            </a:r>
            <a:r>
              <a:rPr spc="-176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343434"/>
                </a:solidFill>
                <a:latin typeface="Calibri"/>
                <a:cs typeface="Calibri"/>
              </a:rPr>
              <a:t>violencia.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3"/>
              </a:spcBef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4060A71C-C7EC-4678-9097-407405B4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" y="4580650"/>
            <a:ext cx="2982771" cy="13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09A5C2F0-CA02-4983-B112-923A9332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" y="2731677"/>
            <a:ext cx="3015761" cy="162454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C4044B57-2727-438D-8562-C28013E3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59" y="4591817"/>
            <a:ext cx="2418277" cy="13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EA1D01A-8471-41D7-8DB1-BB6D7447FD0B}"/>
              </a:ext>
            </a:extLst>
          </p:cNvPr>
          <p:cNvSpPr txBox="1"/>
          <p:nvPr/>
        </p:nvSpPr>
        <p:spPr>
          <a:xfrm>
            <a:off x="206902" y="2811353"/>
            <a:ext cx="3288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233">
              <a:spcBef>
                <a:spcPts val="167"/>
              </a:spcBef>
              <a:buClr>
                <a:srgbClr val="2F3F56"/>
              </a:buClr>
              <a:tabLst>
                <a:tab pos="399311" algn="l"/>
              </a:tabLst>
            </a:pPr>
            <a:r>
              <a:rPr lang="es-ES" sz="3200" spc="-21" dirty="0">
                <a:solidFill>
                  <a:srgbClr val="2F2F2F"/>
                </a:solidFill>
                <a:latin typeface="Calibri"/>
                <a:cs typeface="Calibri"/>
              </a:rPr>
              <a:t>564</a:t>
            </a:r>
            <a:r>
              <a:rPr lang="es-ES" sz="1400" spc="-69" dirty="0">
                <a:solidFill>
                  <a:srgbClr val="2F2F2F"/>
                </a:solidFill>
                <a:latin typeface="Calibri"/>
                <a:cs typeface="Calibri"/>
              </a:rPr>
              <a:t>  </a:t>
            </a:r>
            <a:r>
              <a:rPr lang="es-ES" sz="1200" spc="-69" dirty="0">
                <a:solidFill>
                  <a:srgbClr val="2F2F2F"/>
                </a:solidFill>
                <a:cs typeface="Calibri"/>
              </a:rPr>
              <a:t>Talleres </a:t>
            </a:r>
            <a:r>
              <a:rPr lang="es-419" sz="1200" spc="-69" dirty="0">
                <a:solidFill>
                  <a:srgbClr val="2F2F2F"/>
                </a:solidFill>
                <a:cs typeface="Calibri"/>
              </a:rPr>
              <a:t>erradicación, sensibilización y prevención de la violencia de género, salud ocupacional, alimentaria, contención emocional, emprendimientos y primeros auxilios, enfocados en los derechos humanos</a:t>
            </a:r>
            <a:r>
              <a:rPr lang="es-419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s-ES" sz="1200" dirty="0"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57437F2-7956-4CF2-830E-E3A34F48C271}"/>
              </a:ext>
            </a:extLst>
          </p:cNvPr>
          <p:cNvSpPr txBox="1"/>
          <p:nvPr/>
        </p:nvSpPr>
        <p:spPr>
          <a:xfrm>
            <a:off x="639591" y="4739788"/>
            <a:ext cx="2440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233">
              <a:spcBef>
                <a:spcPts val="94"/>
              </a:spcBef>
              <a:buClr>
                <a:srgbClr val="283D52"/>
              </a:buClr>
              <a:tabLst>
                <a:tab pos="395846" algn="l"/>
              </a:tabLst>
            </a:pPr>
            <a:r>
              <a:rPr lang="es-ES" sz="3200" spc="-69" dirty="0">
                <a:solidFill>
                  <a:srgbClr val="2F2F2F"/>
                </a:solidFill>
                <a:latin typeface="Calibri"/>
                <a:cs typeface="Calibri"/>
              </a:rPr>
              <a:t>406</a:t>
            </a:r>
            <a:r>
              <a:rPr lang="es-ES" sz="1200" spc="-69" dirty="0">
                <a:solidFill>
                  <a:srgbClr val="2F2F2F"/>
                </a:solidFill>
                <a:latin typeface="Calibri"/>
                <a:cs typeface="Calibri"/>
              </a:rPr>
              <a:t>Apoyo en  kits alimentos, kits </a:t>
            </a:r>
            <a:r>
              <a:rPr lang="es-ES" sz="1200" spc="-69" dirty="0" err="1">
                <a:solidFill>
                  <a:srgbClr val="2F2F2F"/>
                </a:solidFill>
                <a:latin typeface="Calibri"/>
                <a:cs typeface="Calibri"/>
              </a:rPr>
              <a:t>plantulas</a:t>
            </a:r>
            <a:r>
              <a:rPr lang="es-ES" sz="1200" spc="-69" dirty="0">
                <a:solidFill>
                  <a:srgbClr val="2F2F2F"/>
                </a:solidFill>
                <a:latin typeface="Calibri"/>
                <a:cs typeface="Calibri"/>
              </a:rPr>
              <a:t> y semovientes.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1A09E5B8-B6D7-4590-86E5-952DB1F9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56" y="2607995"/>
            <a:ext cx="2380809" cy="16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301E75E-9719-4C01-8AF6-C5C77EAB78F8}"/>
              </a:ext>
            </a:extLst>
          </p:cNvPr>
          <p:cNvSpPr txBox="1"/>
          <p:nvPr/>
        </p:nvSpPr>
        <p:spPr>
          <a:xfrm>
            <a:off x="6650827" y="2952402"/>
            <a:ext cx="2269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233">
              <a:buClr>
                <a:srgbClr val="2D3D52"/>
              </a:buClr>
              <a:tabLst>
                <a:tab pos="398156" algn="l"/>
              </a:tabLst>
            </a:pPr>
            <a:r>
              <a:rPr lang="es-419" sz="3200" spc="-69" dirty="0">
                <a:solidFill>
                  <a:srgbClr val="2F2F2F"/>
                </a:solidFill>
                <a:latin typeface="Calibri"/>
                <a:cs typeface="Calibri"/>
              </a:rPr>
              <a:t>2.880</a:t>
            </a:r>
            <a:r>
              <a:rPr lang="es-419" sz="1600" spc="-69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lang="es-419" sz="1400" spc="-69" dirty="0">
                <a:solidFill>
                  <a:srgbClr val="2F2F2F"/>
                </a:solidFill>
                <a:latin typeface="Calibri"/>
                <a:cs typeface="Calibri"/>
              </a:rPr>
              <a:t>visitas domiciliarias integrales.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D992D66-0448-4D6A-9B46-9821A96657CE}"/>
              </a:ext>
            </a:extLst>
          </p:cNvPr>
          <p:cNvSpPr txBox="1"/>
          <p:nvPr/>
        </p:nvSpPr>
        <p:spPr>
          <a:xfrm>
            <a:off x="6279149" y="4813219"/>
            <a:ext cx="24056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233">
              <a:spcBef>
                <a:spcPts val="91"/>
              </a:spcBef>
              <a:buClr>
                <a:srgbClr val="2B3B54"/>
              </a:buClr>
              <a:tabLst>
                <a:tab pos="397386" algn="l"/>
              </a:tabLst>
            </a:pPr>
            <a:r>
              <a:rPr lang="es-ES" sz="3200" spc="-27" dirty="0">
                <a:solidFill>
                  <a:srgbClr val="343434"/>
                </a:solidFill>
                <a:latin typeface="Calibri"/>
                <a:cs typeface="Calibri"/>
              </a:rPr>
              <a:t>110</a:t>
            </a:r>
            <a:r>
              <a:rPr lang="es-ES" spc="-27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lang="es-ES" sz="1100" spc="-27" dirty="0">
                <a:solidFill>
                  <a:srgbClr val="343434"/>
                </a:solidFill>
                <a:latin typeface="Calibri"/>
                <a:cs typeface="Calibri"/>
              </a:rPr>
              <a:t>Escuelas</a:t>
            </a:r>
            <a:r>
              <a:rPr lang="es-ES" sz="1100" spc="-58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lang="es-ES" sz="1100" spc="-52" dirty="0">
                <a:solidFill>
                  <a:srgbClr val="2F2F2F"/>
                </a:solidFill>
                <a:latin typeface="Calibri"/>
                <a:cs typeface="Calibri"/>
              </a:rPr>
              <a:t>permanentes</a:t>
            </a:r>
            <a:r>
              <a:rPr lang="es-ES" sz="1100" spc="4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lang="es-ES" sz="1100" spc="-21" dirty="0">
                <a:solidFill>
                  <a:srgbClr val="333333"/>
                </a:solidFill>
                <a:latin typeface="Calibri"/>
                <a:cs typeface="Calibri"/>
              </a:rPr>
              <a:t>de</a:t>
            </a:r>
            <a:r>
              <a:rPr lang="es-ES" sz="1100" spc="-17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s-ES" sz="1100" spc="-27" dirty="0">
                <a:solidFill>
                  <a:srgbClr val="2A2A2A"/>
                </a:solidFill>
                <a:latin typeface="Calibri"/>
                <a:cs typeface="Calibri"/>
              </a:rPr>
              <a:t>Fútbol</a:t>
            </a:r>
            <a:r>
              <a:rPr lang="es-ES" sz="1100" spc="-49" dirty="0">
                <a:solidFill>
                  <a:srgbClr val="2A2A2A"/>
                </a:solidFill>
                <a:latin typeface="Calibri"/>
                <a:cs typeface="Calibri"/>
              </a:rPr>
              <a:t>, </a:t>
            </a:r>
            <a:r>
              <a:rPr lang="es-ES" sz="1100" spc="-143" dirty="0">
                <a:solidFill>
                  <a:srgbClr val="334460"/>
                </a:solidFill>
                <a:latin typeface="Calibri"/>
                <a:cs typeface="Calibri"/>
              </a:rPr>
              <a:t> </a:t>
            </a:r>
            <a:r>
              <a:rPr lang="es-ES" sz="1100" spc="-6" dirty="0" err="1">
                <a:solidFill>
                  <a:srgbClr val="242424"/>
                </a:solidFill>
                <a:latin typeface="Calibri"/>
                <a:cs typeface="Calibri"/>
              </a:rPr>
              <a:t>Kichwa</a:t>
            </a:r>
            <a:r>
              <a:rPr lang="es-ES" sz="1100" spc="-6" dirty="0">
                <a:solidFill>
                  <a:srgbClr val="242424"/>
                </a:solidFill>
                <a:latin typeface="Calibri"/>
                <a:cs typeface="Calibri"/>
              </a:rPr>
              <a:t> y arte</a:t>
            </a:r>
            <a:r>
              <a:rPr lang="es-ES" spc="-6" dirty="0">
                <a:solidFill>
                  <a:srgbClr val="242424"/>
                </a:solidFill>
                <a:latin typeface="Calibri"/>
                <a:cs typeface="Calibri"/>
              </a:rPr>
              <a:t>.</a:t>
            </a:r>
            <a:endParaRPr lang="es-ES" dirty="0">
              <a:latin typeface="Calibri"/>
              <a:cs typeface="Calibri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3A3395C-1237-4E6A-9640-A3DF4E47B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45" y="2561972"/>
            <a:ext cx="3916111" cy="3330820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9F92D264-1BFE-444B-A212-9879F477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4" y="2546467"/>
            <a:ext cx="2669776" cy="17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64137A-2C3F-44A6-8A0E-591202F18968}"/>
              </a:ext>
            </a:extLst>
          </p:cNvPr>
          <p:cNvSpPr txBox="1"/>
          <p:nvPr/>
        </p:nvSpPr>
        <p:spPr>
          <a:xfrm>
            <a:off x="9218561" y="2731677"/>
            <a:ext cx="24097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233" algn="just">
              <a:buClr>
                <a:srgbClr val="2D3D52"/>
              </a:buClr>
              <a:tabLst>
                <a:tab pos="398156" algn="l"/>
              </a:tabLst>
            </a:pPr>
            <a:r>
              <a:rPr lang="es-EC" sz="3200" spc="-69" dirty="0">
                <a:solidFill>
                  <a:srgbClr val="2F2F2F"/>
                </a:solidFill>
                <a:latin typeface="Calibri"/>
                <a:cs typeface="Calibri"/>
              </a:rPr>
              <a:t>40</a:t>
            </a:r>
            <a:r>
              <a:rPr lang="es-EC" spc="-69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lang="es-419" sz="1200" spc="-69" dirty="0">
                <a:solidFill>
                  <a:srgbClr val="000000"/>
                </a:solidFill>
                <a:cs typeface="Calibri"/>
              </a:rPr>
              <a:t>eventos c</a:t>
            </a:r>
            <a:r>
              <a:rPr lang="es-419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ulturales, sociales, colonias educativas, cines comunitarios, 25 N, 8 de marzo</a:t>
            </a:r>
            <a:endParaRPr lang="es-EC" sz="1200" dirty="0">
              <a:solidFill>
                <a:srgbClr val="000000"/>
              </a:solidFill>
            </a:endParaRP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6C370A1D-6A53-4489-9B50-DD678E71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44" y="4588035"/>
            <a:ext cx="2588476" cy="13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23C3838-A4A6-4058-B2D6-9FD24B1C1A8E}"/>
              </a:ext>
            </a:extLst>
          </p:cNvPr>
          <p:cNvSpPr txBox="1"/>
          <p:nvPr/>
        </p:nvSpPr>
        <p:spPr>
          <a:xfrm>
            <a:off x="9912166" y="4800649"/>
            <a:ext cx="188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25</a:t>
            </a:r>
            <a:r>
              <a:rPr lang="es-EC" sz="1200" dirty="0"/>
              <a:t>Mingas y adecentamientos</a:t>
            </a:r>
          </a:p>
        </p:txBody>
      </p:sp>
      <p:sp>
        <p:nvSpPr>
          <p:cNvPr id="22" name="Google Shape;111;p15">
            <a:extLst>
              <a:ext uri="{FF2B5EF4-FFF2-40B4-BE49-F238E27FC236}">
                <a16:creationId xmlns:a16="http://schemas.microsoft.com/office/drawing/2014/main" id="{07E4C722-807B-46A0-911B-49F73A4E9EF3}"/>
              </a:ext>
            </a:extLst>
          </p:cNvPr>
          <p:cNvSpPr/>
          <p:nvPr/>
        </p:nvSpPr>
        <p:spPr>
          <a:xfrm>
            <a:off x="1105417" y="1459094"/>
            <a:ext cx="76200" cy="5429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64AFF5F5-1AA7-4AC4-A7D6-B037DCAAC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"/>
            <a:ext cx="12405098" cy="6858000"/>
          </a:xfrm>
          <a:prstGeom prst="rect">
            <a:avLst/>
          </a:prstGeom>
        </p:spPr>
      </p:pic>
      <p:pic>
        <p:nvPicPr>
          <p:cNvPr id="3097" name="Picture 25">
            <a:extLst>
              <a:ext uri="{FF2B5EF4-FFF2-40B4-BE49-F238E27FC236}">
                <a16:creationId xmlns:a16="http://schemas.microsoft.com/office/drawing/2014/main" id="{BE67E432-8EC0-4F07-99F7-F2CA87E5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11" y="4225606"/>
            <a:ext cx="4344839" cy="18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054" y="479119"/>
            <a:ext cx="3557925" cy="1561741"/>
          </a:xfrm>
          <a:prstGeom prst="rect">
            <a:avLst/>
          </a:prstGeom>
        </p:spPr>
        <p:txBody>
          <a:bodyPr vert="horz" wrap="square" lIns="0" tIns="382301" rIns="0" bIns="0" rtlCol="0" anchor="ctr">
            <a:spAutoFit/>
          </a:bodyPr>
          <a:lstStyle/>
          <a:p>
            <a:pPr marL="337701">
              <a:lnSpc>
                <a:spcPct val="100000"/>
              </a:lnSpc>
              <a:spcBef>
                <a:spcPts val="67"/>
              </a:spcBef>
            </a:pPr>
            <a:r>
              <a:rPr sz="3820" spc="121" dirty="0">
                <a:solidFill>
                  <a:srgbClr val="003469"/>
                </a:solidFill>
              </a:rPr>
              <a:t>SALUD</a:t>
            </a:r>
            <a:r>
              <a:rPr sz="3820" spc="-100" dirty="0">
                <a:solidFill>
                  <a:srgbClr val="003469"/>
                </a:solidFill>
              </a:rPr>
              <a:t> </a:t>
            </a:r>
            <a:r>
              <a:rPr sz="3820" spc="61" dirty="0">
                <a:solidFill>
                  <a:srgbClr val="003464"/>
                </a:solidFill>
              </a:rPr>
              <a:t>DE</a:t>
            </a:r>
            <a:r>
              <a:rPr sz="3820" spc="-109" dirty="0">
                <a:solidFill>
                  <a:srgbClr val="003464"/>
                </a:solidFill>
              </a:rPr>
              <a:t> </a:t>
            </a:r>
            <a:r>
              <a:rPr sz="3820" spc="158" dirty="0" err="1">
                <a:solidFill>
                  <a:srgbClr val="003466"/>
                </a:solidFill>
              </a:rPr>
              <a:t>EXCELENCIA</a:t>
            </a:r>
            <a:endParaRPr sz="3820" dirty="0"/>
          </a:p>
        </p:txBody>
      </p:sp>
      <p:sp>
        <p:nvSpPr>
          <p:cNvPr id="6" name="object 6"/>
          <p:cNvSpPr txBox="1"/>
          <p:nvPr/>
        </p:nvSpPr>
        <p:spPr>
          <a:xfrm>
            <a:off x="9884702" y="669564"/>
            <a:ext cx="2480997" cy="1308460"/>
          </a:xfrm>
          <a:prstGeom prst="rect">
            <a:avLst/>
          </a:prstGeom>
        </p:spPr>
        <p:txBody>
          <a:bodyPr vert="horz" wrap="square" lIns="0" tIns="38506" rIns="0" bIns="0" rtlCol="0">
            <a:spAutoFit/>
          </a:bodyPr>
          <a:lstStyle/>
          <a:p>
            <a:pPr marR="10397" algn="ctr">
              <a:lnSpc>
                <a:spcPts val="2680"/>
              </a:lnSpc>
              <a:spcBef>
                <a:spcPts val="910"/>
              </a:spcBef>
            </a:pPr>
            <a:r>
              <a:rPr sz="2400" b="1" spc="30" dirty="0">
                <a:solidFill>
                  <a:srgbClr val="00B050"/>
                </a:solidFill>
                <a:latin typeface="Calibri"/>
                <a:cs typeface="Calibri"/>
              </a:rPr>
              <a:t>7.444</a:t>
            </a:r>
            <a:endParaRPr lang="es-EC" sz="2400" b="1" spc="3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R="10397" algn="ctr">
              <a:lnSpc>
                <a:spcPts val="2680"/>
              </a:lnSpc>
              <a:spcBef>
                <a:spcPts val="910"/>
              </a:spcBef>
            </a:pPr>
            <a:r>
              <a:rPr lang="es-EC" sz="2400" b="1" spc="30" dirty="0">
                <a:solidFill>
                  <a:srgbClr val="00B050"/>
                </a:solidFill>
                <a:latin typeface="Calibri"/>
                <a:cs typeface="Calibri"/>
              </a:rPr>
              <a:t> Terapias</a:t>
            </a:r>
          </a:p>
          <a:p>
            <a:pPr marR="10397" algn="ctr">
              <a:lnSpc>
                <a:spcPts val="2680"/>
              </a:lnSpc>
              <a:spcBef>
                <a:spcPts val="91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2823" y="4577369"/>
            <a:ext cx="2576645" cy="1146100"/>
          </a:xfrm>
          <a:prstGeom prst="rect">
            <a:avLst/>
          </a:prstGeom>
        </p:spPr>
        <p:txBody>
          <a:bodyPr vert="horz" wrap="square" lIns="0" tIns="37736" rIns="0" bIns="0" rtlCol="0">
            <a:spAutoFit/>
          </a:bodyPr>
          <a:lstStyle/>
          <a:p>
            <a:pPr algn="ctr">
              <a:spcBef>
                <a:spcPts val="212"/>
              </a:spcBef>
            </a:pPr>
            <a:r>
              <a:rPr dirty="0" err="1"/>
              <a:t>Atención</a:t>
            </a:r>
            <a:r>
              <a:rPr dirty="0"/>
              <a:t> odontológica </a:t>
            </a:r>
            <a:r>
              <a:rPr dirty="0" err="1"/>
              <a:t>gratuita</a:t>
            </a:r>
            <a:r>
              <a:rPr dirty="0"/>
              <a:t> </a:t>
            </a:r>
            <a:r>
              <a:rPr dirty="0" err="1"/>
              <a:t>en</a:t>
            </a:r>
            <a:r>
              <a:rPr lang="es-EC" dirty="0"/>
              <a:t>  </a:t>
            </a:r>
            <a:r>
              <a:rPr dirty="0" err="1"/>
              <a:t>comunidades</a:t>
            </a:r>
            <a:r>
              <a:rPr dirty="0"/>
              <a:t> de </a:t>
            </a:r>
            <a:r>
              <a:rPr dirty="0" err="1"/>
              <a:t>difícil</a:t>
            </a:r>
            <a:r>
              <a:rPr dirty="0"/>
              <a:t> </a:t>
            </a:r>
            <a:r>
              <a:rPr dirty="0" err="1"/>
              <a:t>acceso</a:t>
            </a:r>
            <a:r>
              <a:rPr lang="es-EC" dirty="0"/>
              <a:t>, visitas domiciliarias 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16A0CD-C122-4DC7-898E-3F3503FF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88" y="751964"/>
            <a:ext cx="3576588" cy="7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0C195F1-7E86-4724-9AB0-FE0173E4DED3}"/>
              </a:ext>
            </a:extLst>
          </p:cNvPr>
          <p:cNvSpPr txBox="1"/>
          <p:nvPr/>
        </p:nvSpPr>
        <p:spPr>
          <a:xfrm>
            <a:off x="5573247" y="789040"/>
            <a:ext cx="4956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5" algn="ctr">
              <a:spcBef>
                <a:spcPts val="303"/>
              </a:spcBef>
              <a:tabLst>
                <a:tab pos="347328" algn="l"/>
              </a:tabLst>
            </a:pPr>
            <a:r>
              <a:rPr lang="es-EC" sz="2000" b="1" dirty="0">
                <a:solidFill>
                  <a:srgbClr val="00367C"/>
                </a:solidFill>
                <a:latin typeface="Calibri"/>
                <a:cs typeface="Calibri"/>
              </a:rPr>
              <a:t>Ce</a:t>
            </a:r>
            <a:r>
              <a:rPr lang="es-419" sz="2000" b="1" dirty="0" err="1">
                <a:solidFill>
                  <a:srgbClr val="00367C"/>
                </a:solidFill>
                <a:latin typeface="Calibri"/>
                <a:cs typeface="Calibri"/>
              </a:rPr>
              <a:t>ntro</a:t>
            </a:r>
            <a:r>
              <a:rPr lang="es-419" sz="2000" b="1" dirty="0">
                <a:solidFill>
                  <a:srgbClr val="00367C"/>
                </a:solidFill>
                <a:latin typeface="Calibri"/>
                <a:cs typeface="Calibri"/>
              </a:rPr>
              <a:t> de Rehabilitación Integral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6064B07-9391-41B4-AC5E-0F60FC0F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51" y="3375278"/>
            <a:ext cx="2753458" cy="7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7F9F403-6768-4E14-969C-A2CD62282B18}"/>
              </a:ext>
            </a:extLst>
          </p:cNvPr>
          <p:cNvSpPr txBox="1"/>
          <p:nvPr/>
        </p:nvSpPr>
        <p:spPr>
          <a:xfrm>
            <a:off x="7319175" y="3540119"/>
            <a:ext cx="3226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81" algn="ctr">
              <a:spcBef>
                <a:spcPts val="297"/>
              </a:spcBef>
            </a:pPr>
            <a:r>
              <a:rPr lang="es-419" b="1" spc="67" dirty="0">
                <a:solidFill>
                  <a:srgbClr val="03386E"/>
                </a:solidFill>
                <a:latin typeface="Calibri"/>
                <a:cs typeface="Calibri"/>
              </a:rPr>
              <a:t>Unidad</a:t>
            </a:r>
            <a:r>
              <a:rPr lang="es-419" b="1" spc="-121" dirty="0">
                <a:solidFill>
                  <a:srgbClr val="03386E"/>
                </a:solidFill>
                <a:latin typeface="Calibri"/>
                <a:cs typeface="Calibri"/>
              </a:rPr>
              <a:t>  </a:t>
            </a:r>
            <a:r>
              <a:rPr lang="es-419" b="1" spc="33" dirty="0">
                <a:solidFill>
                  <a:srgbClr val="033472"/>
                </a:solidFill>
                <a:latin typeface="Calibri"/>
                <a:cs typeface="Calibri"/>
              </a:rPr>
              <a:t>Móvil </a:t>
            </a:r>
            <a:r>
              <a:rPr lang="es-419" b="1" spc="49" dirty="0">
                <a:solidFill>
                  <a:srgbClr val="003475"/>
                </a:solidFill>
                <a:latin typeface="Calibri"/>
                <a:cs typeface="Calibri"/>
              </a:rPr>
              <a:t>de</a:t>
            </a:r>
            <a:r>
              <a:rPr lang="es-419" b="1" spc="58" dirty="0">
                <a:solidFill>
                  <a:srgbClr val="003475"/>
                </a:solidFill>
                <a:latin typeface="Calibri"/>
                <a:cs typeface="Calibri"/>
              </a:rPr>
              <a:t> </a:t>
            </a:r>
            <a:r>
              <a:rPr lang="es-419" b="1" spc="76" dirty="0">
                <a:solidFill>
                  <a:srgbClr val="0C3879"/>
                </a:solidFill>
                <a:latin typeface="Calibri"/>
                <a:cs typeface="Calibri"/>
              </a:rPr>
              <a:t>Salud</a:t>
            </a:r>
            <a:endParaRPr lang="es-419" b="1" dirty="0">
              <a:latin typeface="Calibri"/>
              <a:cs typeface="Calibri"/>
            </a:endParaRP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EAD2C0CA-2B92-4DDC-AFA4-DD6B6110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65" y="1749349"/>
            <a:ext cx="2550238" cy="6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55F56A3B-9E59-4FBB-994F-51991226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98" y="1723950"/>
            <a:ext cx="219293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A98843F7-3F9B-4C94-BC76-C8BB5E0D1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40" y="2694186"/>
            <a:ext cx="234419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CF2DF51C-3F6C-4973-B660-330FDC06B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890" y="2219990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>
            <a:extLst>
              <a:ext uri="{FF2B5EF4-FFF2-40B4-BE49-F238E27FC236}">
                <a16:creationId xmlns:a16="http://schemas.microsoft.com/office/drawing/2014/main" id="{B55AF425-232D-420A-B516-58969670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95" y="1728643"/>
            <a:ext cx="321470" cy="3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EEA168E2-2EF0-4DEF-BFB4-B335D4D0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006" y="2725384"/>
            <a:ext cx="358524" cy="3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6AAAF63-B699-4EA6-B52D-FF32EF2AC741}"/>
              </a:ext>
            </a:extLst>
          </p:cNvPr>
          <p:cNvSpPr txBox="1"/>
          <p:nvPr/>
        </p:nvSpPr>
        <p:spPr>
          <a:xfrm>
            <a:off x="4563342" y="1688480"/>
            <a:ext cx="199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T. Lenguaje 1285</a:t>
            </a:r>
            <a:endParaRPr lang="es-419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FE80DD1-36D0-4A3C-83F7-AFAF6BF54CBA}"/>
              </a:ext>
            </a:extLst>
          </p:cNvPr>
          <p:cNvSpPr txBox="1"/>
          <p:nvPr/>
        </p:nvSpPr>
        <p:spPr>
          <a:xfrm>
            <a:off x="9729987" y="2656500"/>
            <a:ext cx="191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T. Psicológica 960</a:t>
            </a:r>
            <a:endParaRPr lang="es-419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86A0045-D08E-4BC1-BB3A-B5AEF82EF49E}"/>
              </a:ext>
            </a:extLst>
          </p:cNvPr>
          <p:cNvSpPr txBox="1"/>
          <p:nvPr/>
        </p:nvSpPr>
        <p:spPr>
          <a:xfrm>
            <a:off x="9618544" y="1774033"/>
            <a:ext cx="240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T. Físicas y estimulación temprana 4446</a:t>
            </a:r>
            <a:endParaRPr lang="es-419" dirty="0"/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2D6DF40F-F97E-484C-8866-CE22664E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01" y="2646770"/>
            <a:ext cx="240788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8EADA4E3-28E0-47BB-859A-A9640214962F}"/>
              </a:ext>
            </a:extLst>
          </p:cNvPr>
          <p:cNvSpPr txBox="1"/>
          <p:nvPr/>
        </p:nvSpPr>
        <p:spPr>
          <a:xfrm>
            <a:off x="4471186" y="2590608"/>
            <a:ext cx="233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T. </a:t>
            </a:r>
            <a:r>
              <a:rPr lang="es-EC" dirty="0" err="1"/>
              <a:t>Equinoterapía</a:t>
            </a:r>
            <a:r>
              <a:rPr lang="es-EC" dirty="0"/>
              <a:t> 753</a:t>
            </a:r>
            <a:endParaRPr lang="es-419" dirty="0"/>
          </a:p>
        </p:txBody>
      </p:sp>
      <p:pic>
        <p:nvPicPr>
          <p:cNvPr id="3095" name="Picture 23" descr="Página 5 | Vectores de Equinoterapia - Descarga vectores gratis de gran  calidad de Freepik | Freepik">
            <a:extLst>
              <a:ext uri="{FF2B5EF4-FFF2-40B4-BE49-F238E27FC236}">
                <a16:creationId xmlns:a16="http://schemas.microsoft.com/office/drawing/2014/main" id="{70690B7C-BEF7-4E63-B4E0-382A8392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97" y="2551986"/>
            <a:ext cx="551900" cy="5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CEB2813-8ACA-446A-95FD-A546EC80C7B0}"/>
              </a:ext>
            </a:extLst>
          </p:cNvPr>
          <p:cNvSpPr txBox="1"/>
          <p:nvPr/>
        </p:nvSpPr>
        <p:spPr>
          <a:xfrm>
            <a:off x="10175009" y="3369089"/>
            <a:ext cx="177645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0397" algn="ctr">
              <a:lnSpc>
                <a:spcPts val="2680"/>
              </a:lnSpc>
              <a:spcBef>
                <a:spcPts val="910"/>
              </a:spcBef>
            </a:pPr>
            <a:r>
              <a:rPr lang="es-419" sz="2400" b="1" spc="30" dirty="0">
                <a:solidFill>
                  <a:srgbClr val="00B050"/>
                </a:solidFill>
                <a:latin typeface="Calibri"/>
                <a:cs typeface="Calibri"/>
              </a:rPr>
              <a:t>2.150 </a:t>
            </a:r>
          </a:p>
          <a:p>
            <a:pPr marR="10397" algn="ctr">
              <a:lnSpc>
                <a:spcPts val="2680"/>
              </a:lnSpc>
              <a:spcBef>
                <a:spcPts val="910"/>
              </a:spcBef>
            </a:pPr>
            <a:r>
              <a:rPr lang="es-419" sz="2400" b="1" spc="30" dirty="0">
                <a:solidFill>
                  <a:srgbClr val="00B050"/>
                </a:solidFill>
                <a:latin typeface="Calibri"/>
                <a:cs typeface="Calibri"/>
              </a:rPr>
              <a:t>Atenciones</a:t>
            </a:r>
          </a:p>
          <a:p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1AC59D-C36B-496D-AFF5-D4CF69526F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7"/>
          <a:stretch/>
        </p:blipFill>
        <p:spPr>
          <a:xfrm>
            <a:off x="6320795" y="4114243"/>
            <a:ext cx="3409192" cy="1813018"/>
          </a:xfrm>
          <a:prstGeom prst="rect">
            <a:avLst/>
          </a:prstGeom>
        </p:spPr>
      </p:pic>
      <p:sp>
        <p:nvSpPr>
          <p:cNvPr id="29" name="Google Shape;111;p15">
            <a:extLst>
              <a:ext uri="{FF2B5EF4-FFF2-40B4-BE49-F238E27FC236}">
                <a16:creationId xmlns:a16="http://schemas.microsoft.com/office/drawing/2014/main" id="{453F91A4-4AB1-4F3A-A9A7-83EFC13613D8}"/>
              </a:ext>
            </a:extLst>
          </p:cNvPr>
          <p:cNvSpPr/>
          <p:nvPr/>
        </p:nvSpPr>
        <p:spPr>
          <a:xfrm>
            <a:off x="316524" y="867465"/>
            <a:ext cx="124984" cy="5429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153;p16" descr="image.png">
            <a:extLst>
              <a:ext uri="{FF2B5EF4-FFF2-40B4-BE49-F238E27FC236}">
                <a16:creationId xmlns:a16="http://schemas.microsoft.com/office/drawing/2014/main" id="{3B84359C-7B35-41DE-A20F-B18E4F686A8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22377" y="4030176"/>
            <a:ext cx="1411535" cy="12298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DA870E-9A12-4F90-9B98-E023514EA06D}"/>
              </a:ext>
            </a:extLst>
          </p:cNvPr>
          <p:cNvSpPr txBox="1"/>
          <p:nvPr/>
        </p:nvSpPr>
        <p:spPr>
          <a:xfrm>
            <a:off x="4246771" y="4030176"/>
            <a:ext cx="12911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Ferias de salud, talleres y charlas educativas mensuales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DD14361B-2BD1-47A9-B038-468B185C24C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t="26552" r="13795" b="28268"/>
          <a:stretch/>
        </p:blipFill>
        <p:spPr bwMode="auto">
          <a:xfrm>
            <a:off x="6446066" y="1571183"/>
            <a:ext cx="3211033" cy="1746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032CBD7-A9E3-4374-AA08-249438AF38EC}"/>
              </a:ext>
            </a:extLst>
          </p:cNvPr>
          <p:cNvSpPr txBox="1"/>
          <p:nvPr/>
        </p:nvSpPr>
        <p:spPr>
          <a:xfrm>
            <a:off x="294103" y="2110708"/>
            <a:ext cx="312174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Ganador del concurso </a:t>
            </a:r>
            <a:r>
              <a:rPr lang="es-419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“Buenas Prácticas Ejemplares”</a:t>
            </a:r>
            <a:endParaRPr lang="es-EC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0B6804-649B-4F4D-8B02-4D18684C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6" y="2076828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>
            <a:extLst>
              <a:ext uri="{FF2B5EF4-FFF2-40B4-BE49-F238E27FC236}">
                <a16:creationId xmlns:a16="http://schemas.microsoft.com/office/drawing/2014/main" id="{71B53819-2FAA-4E1F-B9CB-FA7B0ACB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982" y="1545670"/>
            <a:ext cx="381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A3DD6EF-A2D3-466C-9E93-A96B48D41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1" y="3103886"/>
            <a:ext cx="2197910" cy="28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569C63-665D-4544-B159-FF02A89E3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2" name="Google Shape;152;p16" descr="image.png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6750" y="2266950"/>
            <a:ext cx="2571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9000" y="2266950"/>
            <a:ext cx="2571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91250" y="2266950"/>
            <a:ext cx="2571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 descr="image.png"/>
          <p:cNvPicPr preferRelativeResize="0"/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953500" y="2266950"/>
            <a:ext cx="25717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1040607" y="857250"/>
            <a:ext cx="1115139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RESPUESTA </a:t>
            </a: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HUMANITARIA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EMERGENCIAS</a:t>
            </a:r>
            <a:endParaRPr dirty="0"/>
          </a:p>
        </p:txBody>
      </p:sp>
      <p:sp>
        <p:nvSpPr>
          <p:cNvPr id="157" name="Google Shape;157;p16"/>
          <p:cNvSpPr/>
          <p:nvPr/>
        </p:nvSpPr>
        <p:spPr>
          <a:xfrm>
            <a:off x="752475" y="900112"/>
            <a:ext cx="114300" cy="523875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666750" y="1524000"/>
            <a:ext cx="1085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Atención inmediata frente a desastres naturales (lluvias, deslaves) y emergencias antrópicas, garantizando la integridad de las familias afectadas.</a:t>
            </a:r>
            <a:endParaRPr/>
          </a:p>
        </p:txBody>
      </p:sp>
      <p:pic>
        <p:nvPicPr>
          <p:cNvPr id="160" name="Google Shape;160;p16" descr="image.png"/>
          <p:cNvPicPr preferRelativeResize="0"/>
          <p:nvPr/>
        </p:nvPicPr>
        <p:blipFill rotWithShape="1">
          <a:blip r:embed="rId10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66775" y="2466975"/>
            <a:ext cx="2857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866775" y="2752725"/>
            <a:ext cx="22802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790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866775" y="3162300"/>
            <a:ext cx="21717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Familias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asistidas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por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época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invernal</a:t>
            </a:r>
            <a:endParaRPr lang="en-US" sz="105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*(</a:t>
            </a:r>
            <a:r>
              <a:rPr lang="en-US" sz="105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marzo</a:t>
            </a:r>
            <a:r>
              <a:rPr lang="en-US" sz="10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abril</a:t>
            </a:r>
            <a:r>
              <a:rPr lang="en-US" sz="10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septiembre</a:t>
            </a:r>
            <a:r>
              <a:rPr lang="en-US" sz="10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05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octubre</a:t>
            </a:r>
            <a:r>
              <a:rPr lang="en-US" sz="10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)}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Ascázubi</a:t>
            </a:r>
            <a:r>
              <a:rPr lang="en-US" sz="10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Cangagua</a:t>
            </a:r>
            <a:r>
              <a:rPr lang="en-US" sz="105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Olmedo</a:t>
            </a:r>
            <a:endParaRPr dirty="0"/>
          </a:p>
        </p:txBody>
      </p:sp>
      <p:pic>
        <p:nvPicPr>
          <p:cNvPr id="163" name="Google Shape;163;p16" descr="image.png"/>
          <p:cNvPicPr preferRelativeResize="0"/>
          <p:nvPr/>
        </p:nvPicPr>
        <p:blipFill rotWithShape="1">
          <a:blip r:embed="rId11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629025" y="2466975"/>
            <a:ext cx="2857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/>
        </p:nvSpPr>
        <p:spPr>
          <a:xfrm>
            <a:off x="3629025" y="2752725"/>
            <a:ext cx="22802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428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3629025" y="3162300"/>
            <a:ext cx="21717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Kits humanitarios (Higiene y abrigo)</a:t>
            </a:r>
            <a:endParaRPr/>
          </a:p>
        </p:txBody>
      </p:sp>
      <p:pic>
        <p:nvPicPr>
          <p:cNvPr id="166" name="Google Shape;166;p16" descr="image.png"/>
          <p:cNvPicPr preferRelativeResize="0"/>
          <p:nvPr/>
        </p:nvPicPr>
        <p:blipFill rotWithShape="1">
          <a:blip r:embed="rId1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391275" y="2466975"/>
            <a:ext cx="3238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 txBox="1"/>
          <p:nvPr/>
        </p:nvSpPr>
        <p:spPr>
          <a:xfrm>
            <a:off x="6391275" y="2752725"/>
            <a:ext cx="22802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350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6391275" y="3162300"/>
            <a:ext cx="2171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Planchas de Zinc para reparación de techos</a:t>
            </a:r>
            <a:endParaRPr/>
          </a:p>
        </p:txBody>
      </p:sp>
      <p:pic>
        <p:nvPicPr>
          <p:cNvPr id="169" name="Google Shape;169;p16" descr="image.png"/>
          <p:cNvPicPr preferRelativeResize="0"/>
          <p:nvPr/>
        </p:nvPicPr>
        <p:blipFill rotWithShape="1">
          <a:blip r:embed="rId1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9153525" y="2466975"/>
            <a:ext cx="2190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9153525" y="2752725"/>
            <a:ext cx="22802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31</a:t>
            </a:r>
            <a:endParaRPr/>
          </a:p>
        </p:txBody>
      </p:sp>
      <p:sp>
        <p:nvSpPr>
          <p:cNvPr id="171" name="Google Shape;171;p16"/>
          <p:cNvSpPr txBox="1"/>
          <p:nvPr/>
        </p:nvSpPr>
        <p:spPr>
          <a:xfrm>
            <a:off x="9153525" y="3162300"/>
            <a:ext cx="2171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Cofres mortuorios para familias en crisis</a:t>
            </a:r>
            <a:endParaRPr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BA0C8F4-7BE0-4506-A00B-B583D08CACA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26846" r="12761" b="49294"/>
          <a:stretch/>
        </p:blipFill>
        <p:spPr bwMode="auto">
          <a:xfrm>
            <a:off x="170278" y="4105275"/>
            <a:ext cx="6136443" cy="2017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9F23451-D13F-479C-9294-FC26C26690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50077" r="12761" b="26523"/>
          <a:stretch/>
        </p:blipFill>
        <p:spPr bwMode="auto">
          <a:xfrm>
            <a:off x="6246057" y="4105275"/>
            <a:ext cx="5425990" cy="2017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64AFF5F5-1AA7-4AC4-A7D6-B037DCAAC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" y="32521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562" y="407531"/>
            <a:ext cx="10273587" cy="1165222"/>
          </a:xfrm>
          <a:prstGeom prst="rect">
            <a:avLst/>
          </a:prstGeom>
        </p:spPr>
        <p:txBody>
          <a:bodyPr vert="horz" wrap="square" lIns="0" tIns="382301" rIns="0" bIns="0" rtlCol="0" anchor="ctr">
            <a:spAutoFit/>
          </a:bodyPr>
          <a:lstStyle/>
          <a:p>
            <a:pPr algn="l"/>
            <a:r>
              <a:rPr lang="es-ES" sz="2800" b="1" i="0" cap="all" dirty="0">
                <a:solidFill>
                  <a:srgbClr val="003366"/>
                </a:solidFill>
                <a:effectLst/>
                <a:latin typeface="Poppins" panose="00000500000000000000" pitchFamily="2" charset="0"/>
              </a:rPr>
              <a:t>Adulto Mayor directo – Envejeciendo juntos 3 </a:t>
            </a:r>
            <a:r>
              <a:rPr lang="es-ES" sz="2800" b="1" i="0" cap="all" dirty="0" err="1">
                <a:solidFill>
                  <a:srgbClr val="003366"/>
                </a:solidFill>
                <a:effectLst/>
                <a:latin typeface="Poppins" panose="00000500000000000000" pitchFamily="2" charset="0"/>
              </a:rPr>
              <a:t>ua</a:t>
            </a:r>
            <a:r>
              <a:rPr lang="es-ES" sz="2800" b="1" i="0" cap="all" dirty="0">
                <a:solidFill>
                  <a:srgbClr val="003366"/>
                </a:solidFill>
                <a:effectLst/>
                <a:latin typeface="Poppins" panose="00000500000000000000" pitchFamily="2" charset="0"/>
              </a:rPr>
              <a:t> -4ua-9ua y espacios de socialización de encuentro 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28227" y="2780360"/>
            <a:ext cx="3160805" cy="1362321"/>
          </a:xfrm>
          <a:prstGeom prst="rect">
            <a:avLst/>
          </a:prstGeom>
        </p:spPr>
        <p:txBody>
          <a:bodyPr vert="horz" wrap="square" lIns="0" tIns="38506" rIns="0" bIns="0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2800" b="1" spc="30" dirty="0">
                <a:solidFill>
                  <a:srgbClr val="003366"/>
                </a:solidFill>
                <a:latin typeface="Poppins" panose="00000500000000000000" pitchFamily="2" charset="0"/>
                <a:cs typeface="Calibri"/>
              </a:rPr>
              <a:t>850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2800" b="1" spc="30" dirty="0">
                <a:solidFill>
                  <a:srgbClr val="003366"/>
                </a:solidFill>
                <a:latin typeface="Poppins" panose="00000500000000000000" pitchFamily="2" charset="0"/>
                <a:cs typeface="Calibri"/>
              </a:rPr>
              <a:t>Beneficiarios</a:t>
            </a:r>
            <a:endParaRPr lang="es-EC" sz="2800" spc="30" dirty="0">
              <a:solidFill>
                <a:srgbClr val="005987"/>
              </a:solidFill>
              <a:latin typeface="Calibri"/>
              <a:cs typeface="Calibri"/>
            </a:endParaRPr>
          </a:p>
          <a:p>
            <a:pPr marR="10397" algn="ctr">
              <a:lnSpc>
                <a:spcPts val="2680"/>
              </a:lnSpc>
              <a:spcBef>
                <a:spcPts val="91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16A0CD-C122-4DC7-898E-3F3503FF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92" y="1826645"/>
            <a:ext cx="9398978" cy="44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0C195F1-7E86-4724-9AB0-FE0173E4DED3}"/>
              </a:ext>
            </a:extLst>
          </p:cNvPr>
          <p:cNvSpPr txBox="1"/>
          <p:nvPr/>
        </p:nvSpPr>
        <p:spPr>
          <a:xfrm>
            <a:off x="892280" y="1933628"/>
            <a:ext cx="9977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5" algn="ctr">
              <a:spcBef>
                <a:spcPts val="303"/>
              </a:spcBef>
              <a:tabLst>
                <a:tab pos="347328" algn="l"/>
              </a:tabLst>
            </a:pP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Garantizamos un envejecimiento digno, activo y con plenitud de derechos en todo el cantón.</a:t>
            </a:r>
            <a:endParaRPr lang="es-419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CEB2813-8ACA-446A-95FD-A546EC80C7B0}"/>
              </a:ext>
            </a:extLst>
          </p:cNvPr>
          <p:cNvSpPr txBox="1"/>
          <p:nvPr/>
        </p:nvSpPr>
        <p:spPr>
          <a:xfrm>
            <a:off x="7213235" y="2631295"/>
            <a:ext cx="2415207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0397" algn="ctr">
              <a:lnSpc>
                <a:spcPts val="2680"/>
              </a:lnSpc>
              <a:spcBef>
                <a:spcPts val="910"/>
              </a:spcBef>
            </a:pPr>
            <a:r>
              <a:rPr lang="es-419" sz="2800" b="1" i="0" u="none" strike="noStrike" dirty="0">
                <a:solidFill>
                  <a:srgbClr val="002060"/>
                </a:solidFill>
                <a:effectLst/>
                <a:latin typeface="Poppins" panose="00000500000000000000" pitchFamily="2" charset="0"/>
              </a:rPr>
              <a:t>13.360</a:t>
            </a:r>
          </a:p>
          <a:p>
            <a:pPr marR="10397" algn="ctr">
              <a:lnSpc>
                <a:spcPts val="2680"/>
              </a:lnSpc>
              <a:spcBef>
                <a:spcPts val="910"/>
              </a:spcBef>
            </a:pPr>
            <a:r>
              <a:rPr lang="es-419" sz="2800" b="1" spc="30" dirty="0">
                <a:solidFill>
                  <a:srgbClr val="002060"/>
                </a:solidFill>
                <a:latin typeface="Calibri"/>
                <a:cs typeface="Calibri"/>
              </a:rPr>
              <a:t>Atenciones Domiciliarias Integrales</a:t>
            </a:r>
          </a:p>
          <a:p>
            <a:endParaRPr lang="es-419" dirty="0"/>
          </a:p>
        </p:txBody>
      </p:sp>
      <p:pic>
        <p:nvPicPr>
          <p:cNvPr id="3099" name="Picture 27">
            <a:extLst>
              <a:ext uri="{FF2B5EF4-FFF2-40B4-BE49-F238E27FC236}">
                <a16:creationId xmlns:a16="http://schemas.microsoft.com/office/drawing/2014/main" id="{E74AF6EC-56A4-4A81-946D-30548320E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2" y="4407511"/>
            <a:ext cx="228600" cy="2476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>
            <a:extLst>
              <a:ext uri="{FF2B5EF4-FFF2-40B4-BE49-F238E27FC236}">
                <a16:creationId xmlns:a16="http://schemas.microsoft.com/office/drawing/2014/main" id="{8033A1F3-84F1-4610-9357-8F2DDC9D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6" y="3461521"/>
            <a:ext cx="308463" cy="3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A6A336D7-6561-4372-9E78-16DE6EEF0197}"/>
              </a:ext>
            </a:extLst>
          </p:cNvPr>
          <p:cNvSpPr txBox="1"/>
          <p:nvPr/>
        </p:nvSpPr>
        <p:spPr>
          <a:xfrm>
            <a:off x="780911" y="4177873"/>
            <a:ext cx="6167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Salud Integral: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ES" sz="24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1.200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seguimientos médicos anuales ,  entrega de medicina básica, insumos médicos</a:t>
            </a:r>
            <a:endParaRPr lang="es-419" sz="12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4427F9D-A778-4810-9153-B1215ABB9D3B}"/>
              </a:ext>
            </a:extLst>
          </p:cNvPr>
          <p:cNvSpPr txBox="1"/>
          <p:nvPr/>
        </p:nvSpPr>
        <p:spPr>
          <a:xfrm>
            <a:off x="857111" y="3482100"/>
            <a:ext cx="6167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Alimentación: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Servicio diario en "Espacios de Encuentro" para combatir la desnutrición.</a:t>
            </a:r>
          </a:p>
          <a:p>
            <a:endParaRPr lang="es-419" dirty="0"/>
          </a:p>
        </p:txBody>
      </p:sp>
      <p:pic>
        <p:nvPicPr>
          <p:cNvPr id="3103" name="Picture 31">
            <a:extLst>
              <a:ext uri="{FF2B5EF4-FFF2-40B4-BE49-F238E27FC236}">
                <a16:creationId xmlns:a16="http://schemas.microsoft.com/office/drawing/2014/main" id="{DE711E36-9820-4F9A-9050-9AF78B8F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2" y="5119159"/>
            <a:ext cx="2571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13C66AB5-239E-446A-8866-CC368EA203B3}"/>
              </a:ext>
            </a:extLst>
          </p:cNvPr>
          <p:cNvSpPr txBox="1"/>
          <p:nvPr/>
        </p:nvSpPr>
        <p:spPr>
          <a:xfrm>
            <a:off x="892280" y="4950971"/>
            <a:ext cx="60974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Vida Digna: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Entrega de material de construcción, Mingas de adecentamiento de viviendas y apoyo en actividades diarias</a:t>
            </a:r>
            <a:r>
              <a:rPr lang="es-ES" sz="1200" dirty="0">
                <a:solidFill>
                  <a:srgbClr val="000000"/>
                </a:solidFill>
                <a:latin typeface="Lato" panose="020F0502020204030203" pitchFamily="34" charset="0"/>
              </a:rPr>
              <a:t>, </a:t>
            </a:r>
            <a:r>
              <a:rPr lang="es-ES" sz="12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ayudas técnicas, material didáctico.</a:t>
            </a:r>
            <a:endParaRPr lang="es-419" sz="1200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DCA966C6-931B-4166-85CD-387C8E8B19C5}"/>
              </a:ext>
            </a:extLst>
          </p:cNvPr>
          <p:cNvSpPr txBox="1"/>
          <p:nvPr/>
        </p:nvSpPr>
        <p:spPr>
          <a:xfrm>
            <a:off x="857111" y="2480957"/>
            <a:ext cx="5648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49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ES" sz="12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Talleres: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s-419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autocuidado, descarga emocional, fortalecimiento de conocimientos, gestión de riesgos y desastres, conciencia del abuso y maltrato en la vejez dirigidos a los usuarios, familia y comunidad</a:t>
            </a:r>
            <a:endParaRPr lang="es-419" sz="1200" dirty="0"/>
          </a:p>
        </p:txBody>
      </p:sp>
      <p:pic>
        <p:nvPicPr>
          <p:cNvPr id="3105" name="Picture 33">
            <a:extLst>
              <a:ext uri="{FF2B5EF4-FFF2-40B4-BE49-F238E27FC236}">
                <a16:creationId xmlns:a16="http://schemas.microsoft.com/office/drawing/2014/main" id="{B20BC525-A78B-4D86-A27D-1FD182F3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4" y="2840075"/>
            <a:ext cx="2571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88D1837-BD14-4AE7-B20B-D16E6F6A5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11" y="3337256"/>
            <a:ext cx="5241648" cy="342708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7B7ED17-7B5B-4183-B512-4212D2D8B4BA}"/>
              </a:ext>
            </a:extLst>
          </p:cNvPr>
          <p:cNvSpPr txBox="1"/>
          <p:nvPr/>
        </p:nvSpPr>
        <p:spPr>
          <a:xfrm>
            <a:off x="794571" y="5452973"/>
            <a:ext cx="6097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000000"/>
                </a:solidFill>
                <a:latin typeface="Lato" panose="020F0502020204030203" pitchFamily="34" charset="0"/>
              </a:rPr>
              <a:t>Soberania</a:t>
            </a:r>
            <a:r>
              <a:rPr lang="es-ES" b="1" dirty="0">
                <a:solidFill>
                  <a:srgbClr val="000000"/>
                </a:solidFill>
                <a:latin typeface="Lato" panose="020F0502020204030203" pitchFamily="34" charset="0"/>
              </a:rPr>
              <a:t> Alimentaria:  </a:t>
            </a:r>
            <a:r>
              <a:rPr lang="es-ES" sz="32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850</a:t>
            </a:r>
            <a:r>
              <a:rPr lang="es-ES" sz="140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Kit alimentación </a:t>
            </a:r>
            <a:endParaRPr lang="es-419" sz="1400" dirty="0"/>
          </a:p>
        </p:txBody>
      </p:sp>
      <p:sp>
        <p:nvSpPr>
          <p:cNvPr id="19" name="Google Shape;111;p15">
            <a:extLst>
              <a:ext uri="{FF2B5EF4-FFF2-40B4-BE49-F238E27FC236}">
                <a16:creationId xmlns:a16="http://schemas.microsoft.com/office/drawing/2014/main" id="{D9F72B7D-6059-46AE-9393-4112F6A02CE8}"/>
              </a:ext>
            </a:extLst>
          </p:cNvPr>
          <p:cNvSpPr/>
          <p:nvPr/>
        </p:nvSpPr>
        <p:spPr>
          <a:xfrm>
            <a:off x="225797" y="806320"/>
            <a:ext cx="76200" cy="5429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145;p15" descr="image.png">
            <a:extLst>
              <a:ext uri="{FF2B5EF4-FFF2-40B4-BE49-F238E27FC236}">
                <a16:creationId xmlns:a16="http://schemas.microsoft.com/office/drawing/2014/main" id="{FDEFD404-7A49-4F99-8178-7F58F89BB9D1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81359" y="5804791"/>
            <a:ext cx="17145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0B0A29A-7806-4601-A90B-1301F718F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927" y="4837602"/>
            <a:ext cx="52387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901303" y="782515"/>
            <a:ext cx="1115139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DESARROLLO </a:t>
            </a: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INFANTIL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700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GESTIÓN</a:t>
            </a:r>
            <a:r>
              <a:rPr lang="en-US" sz="27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DE CALIDAD (CDI)</a:t>
            </a:r>
            <a:endParaRPr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765662" y="1435872"/>
            <a:ext cx="478301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Atención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prioritaria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para </a:t>
            </a:r>
            <a:r>
              <a:rPr lang="en-US" sz="2000" b="1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1.763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niños</a:t>
            </a:r>
            <a:r>
              <a:rPr lang="en-US" sz="2000" b="1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y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niñas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(1 a 3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años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)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situación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pobreza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y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vulnerabilidad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.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Gestión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operativa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43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centros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distribuidos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estratégicamente</a:t>
            </a:r>
            <a:r>
              <a:rPr lang="en-US" sz="2000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.</a:t>
            </a:r>
            <a:endParaRPr sz="2000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6286500" y="1333500"/>
            <a:ext cx="55006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Hitos</a:t>
            </a:r>
            <a:r>
              <a:rPr lang="en-US" sz="1404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404" b="1" i="0" u="none" strike="noStrike" cap="none" dirty="0" err="1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Gestión</a:t>
            </a:r>
            <a:r>
              <a:rPr lang="en-US" sz="1404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2025: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6229348" y="3846913"/>
            <a:ext cx="4905375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Salud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Preventiva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172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controles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médicos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odontológicos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integrales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6229349" y="4456994"/>
            <a:ext cx="4905375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Accesibilidad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Servicio de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transporte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diario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comunidades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periféricas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6229350" y="5093497"/>
            <a:ext cx="4905375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Equipamiento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Entrega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total de material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didáctico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kits de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aseo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mobiliario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6286499" y="5730000"/>
            <a:ext cx="4905375" cy="2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Eventos</a:t>
            </a:r>
            <a:r>
              <a:rPr lang="en-US" sz="135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9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encuentros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lúdicos-pedagógicos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masivos</a:t>
            </a:r>
            <a:r>
              <a:rPr lang="en-US" sz="135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564604" y="4918615"/>
            <a:ext cx="45910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Social:</a:t>
            </a:r>
            <a:endParaRPr dirty="0"/>
          </a:p>
        </p:txBody>
      </p:sp>
      <p:sp>
        <p:nvSpPr>
          <p:cNvPr id="96" name="Google Shape;96;p13"/>
          <p:cNvSpPr txBox="1"/>
          <p:nvPr/>
        </p:nvSpPr>
        <p:spPr>
          <a:xfrm>
            <a:off x="763590" y="5344833"/>
            <a:ext cx="459105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Reducción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del 12%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indicadores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locales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desnutrición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crónica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infantil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dentro de los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centros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atendidos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97" name="Google Shape;97;p13" descr="image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65662" y="3034722"/>
            <a:ext cx="4191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1622547" y="3077852"/>
            <a:ext cx="33747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5088"/>
                </a:solidFill>
                <a:ea typeface="Lato"/>
                <a:cs typeface="Lato"/>
                <a:sym typeface="Lato"/>
              </a:rPr>
              <a:t>192</a:t>
            </a:r>
            <a:r>
              <a:rPr lang="en-US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Talento </a:t>
            </a:r>
            <a:r>
              <a:rPr lang="en-US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humano</a:t>
            </a:r>
            <a:r>
              <a:rPr lang="en-US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(</a:t>
            </a:r>
            <a:r>
              <a:rPr lang="en-US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Educadoras</a:t>
            </a:r>
            <a:r>
              <a:rPr lang="en-US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y </a:t>
            </a:r>
            <a:r>
              <a:rPr lang="en-US" b="0" i="0" u="none" strike="noStrike" cap="none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auxiliares</a:t>
            </a:r>
            <a:r>
              <a:rPr lang="en-US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)</a:t>
            </a:r>
            <a:endParaRPr dirty="0"/>
          </a:p>
        </p:txBody>
      </p:sp>
      <p:pic>
        <p:nvPicPr>
          <p:cNvPr id="99" name="Google Shape;99;p13" descr="image.png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65662" y="3936162"/>
            <a:ext cx="2952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1421787" y="3883246"/>
            <a:ext cx="410454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4 </a:t>
            </a:r>
            <a:r>
              <a:rPr lang="en-US" sz="2000" b="1" i="0" u="none" strike="noStrike" cap="none" dirty="0" err="1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Ingestas</a:t>
            </a:r>
            <a:r>
              <a:rPr lang="en-US" sz="2000" b="1" i="0" u="none" strike="noStrike" cap="none" dirty="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Alimentación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diaria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con control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nutricional</a:t>
            </a:r>
            <a:endParaRPr sz="2000" dirty="0"/>
          </a:p>
        </p:txBody>
      </p:sp>
      <p:pic>
        <p:nvPicPr>
          <p:cNvPr id="102" name="Google Shape;102;p13" descr="image.png"/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945428" y="4606416"/>
            <a:ext cx="2190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 descr="image.png"/>
          <p:cNvPicPr preferRelativeResize="0"/>
          <p:nvPr/>
        </p:nvPicPr>
        <p:blipFill rotWithShape="1">
          <a:blip r:embed="rId8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945428" y="5304326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C13B1CE-E33A-45DB-A9F0-E9B395118F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26588" r="11964" b="50079"/>
          <a:stretch/>
        </p:blipFill>
        <p:spPr bwMode="auto">
          <a:xfrm>
            <a:off x="5766288" y="1606024"/>
            <a:ext cx="5941152" cy="1952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7">
            <a:extLst>
              <a:ext uri="{FF2B5EF4-FFF2-40B4-BE49-F238E27FC236}">
                <a16:creationId xmlns:a16="http://schemas.microsoft.com/office/drawing/2014/main" id="{A573CA05-8028-44C8-B1A6-57B3DA99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8" y="3922925"/>
            <a:ext cx="228600" cy="2476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91;p13" descr="image.png">
            <a:extLst>
              <a:ext uri="{FF2B5EF4-FFF2-40B4-BE49-F238E27FC236}">
                <a16:creationId xmlns:a16="http://schemas.microsoft.com/office/drawing/2014/main" id="{E16676A6-2D14-41B9-8454-4F939897BC54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97803" y="5773636"/>
            <a:ext cx="28575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1302</Words>
  <Application>Microsoft Office PowerPoint</Application>
  <PresentationFormat>Panorámica</PresentationFormat>
  <Paragraphs>172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Bodoni MT</vt:lpstr>
      <vt:lpstr>Calibri</vt:lpstr>
      <vt:lpstr>Calibri Light</vt:lpstr>
      <vt:lpstr>Courier New</vt:lpstr>
      <vt:lpstr>Lato</vt:lpstr>
      <vt:lpstr>Poppins</vt:lpstr>
      <vt:lpstr>Wingdings</vt:lpstr>
      <vt:lpstr>Tema de Office</vt:lpstr>
      <vt:lpstr>Presentación de PowerPoint</vt:lpstr>
      <vt:lpstr>COMPROMISO INSTITUCIONAL</vt:lpstr>
      <vt:lpstr>IMPACTO TERRITORIAL ARTICULADO</vt:lpstr>
      <vt:lpstr>Presentación de PowerPoint</vt:lpstr>
      <vt:lpstr>CASA INTERCULTURAL DOLORES CACUANGO </vt:lpstr>
      <vt:lpstr>SALUD DE EXCELENCIA</vt:lpstr>
      <vt:lpstr>Presentación de PowerPoint</vt:lpstr>
      <vt:lpstr>Adulto Mayor directo – Envejeciendo juntos 3 ua -4ua-9ua y espacios de socialización de encuentro 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COMPRAS PUBLICAS</dc:creator>
  <cp:lastModifiedBy>COMPRAS PUBLICAS</cp:lastModifiedBy>
  <cp:revision>160</cp:revision>
  <dcterms:created xsi:type="dcterms:W3CDTF">2026-05-12T13:12:55Z</dcterms:created>
  <dcterms:modified xsi:type="dcterms:W3CDTF">2026-05-15T14:22:30Z</dcterms:modified>
</cp:coreProperties>
</file>